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65" r:id="rId2"/>
    <p:sldId id="262" r:id="rId3"/>
    <p:sldId id="374" r:id="rId4"/>
    <p:sldId id="376" r:id="rId5"/>
    <p:sldId id="263" r:id="rId6"/>
    <p:sldId id="367" r:id="rId7"/>
    <p:sldId id="368" r:id="rId8"/>
    <p:sldId id="369" r:id="rId9"/>
    <p:sldId id="370" r:id="rId10"/>
    <p:sldId id="371" r:id="rId11"/>
    <p:sldId id="372" r:id="rId12"/>
    <p:sldId id="373" r:id="rId13"/>
    <p:sldId id="375" r:id="rId14"/>
    <p:sldId id="400" r:id="rId15"/>
    <p:sldId id="264" r:id="rId16"/>
    <p:sldId id="378" r:id="rId17"/>
    <p:sldId id="399" r:id="rId18"/>
    <p:sldId id="379" r:id="rId19"/>
    <p:sldId id="380" r:id="rId20"/>
    <p:sldId id="381" r:id="rId21"/>
    <p:sldId id="382" r:id="rId22"/>
    <p:sldId id="377" r:id="rId23"/>
    <p:sldId id="384" r:id="rId24"/>
    <p:sldId id="383" r:id="rId25"/>
    <p:sldId id="392" r:id="rId26"/>
    <p:sldId id="393" r:id="rId27"/>
    <p:sldId id="407" r:id="rId28"/>
    <p:sldId id="408" r:id="rId29"/>
    <p:sldId id="409" r:id="rId30"/>
    <p:sldId id="396" r:id="rId31"/>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0" clrIdx="0">
    <p:extLst>
      <p:ext uri="{19B8F6BF-5375-455C-9EA6-DF929625EA0E}">
        <p15:presenceInfo xmlns:p15="http://schemas.microsoft.com/office/powerpoint/2012/main" userId="f1c06f05849f6e1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806" autoAdjust="0"/>
  </p:normalViewPr>
  <p:slideViewPr>
    <p:cSldViewPr>
      <p:cViewPr varScale="1">
        <p:scale>
          <a:sx n="68" d="100"/>
          <a:sy n="68" d="100"/>
        </p:scale>
        <p:origin x="1882" y="5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hdphoto3.wdp>
</file>

<file path=ppt/media/hdphoto4.wdp>
</file>

<file path=ppt/media/hdphoto5.wdp>
</file>

<file path=ppt/media/hdphoto6.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tif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00.png>
</file>

<file path=ppt/media/image31.png>
</file>

<file path=ppt/media/image32.png>
</file>

<file path=ppt/media/image33.png>
</file>

<file path=ppt/media/image330.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4.png>
</file>

<file path=ppt/media/image45.png>
</file>

<file path=ppt/media/image46.png>
</file>

<file path=ppt/media/image47.png>
</file>

<file path=ppt/media/image49.png>
</file>

<file path=ppt/media/image5.png>
</file>

<file path=ppt/media/image52.png>
</file>

<file path=ppt/media/image53.png>
</file>

<file path=ppt/media/image55.png>
</file>

<file path=ppt/media/image56.png>
</file>

<file path=ppt/media/image57.png>
</file>

<file path=ppt/media/image58.png>
</file>

<file path=ppt/media/image5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574389-CAB0-45C8-BBA2-E9DDE9E82A80}" type="datetimeFigureOut">
              <a:rPr lang="zh-TW" altLang="en-US" smtClean="0"/>
              <a:t>2021/11/12</a:t>
            </a:fld>
            <a:endParaRPr lang="zh-TW" altLang="en-US"/>
          </a:p>
        </p:txBody>
      </p:sp>
      <p:sp>
        <p:nvSpPr>
          <p:cNvPr id="4" name="投影片影像版面配置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A2C4CB-3A58-451B-BD4D-6EF01175E1E0}" type="slidenum">
              <a:rPr lang="zh-TW" altLang="en-US" smtClean="0"/>
              <a:t>‹#›</a:t>
            </a:fld>
            <a:endParaRPr lang="zh-TW" altLang="en-US"/>
          </a:p>
        </p:txBody>
      </p:sp>
    </p:spTree>
    <p:extLst>
      <p:ext uri="{BB962C8B-B14F-4D97-AF65-F5344CB8AC3E}">
        <p14:creationId xmlns:p14="http://schemas.microsoft.com/office/powerpoint/2010/main" val="1623763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各位口試委員好，同學好，我是吳承哲，我的論文題目是結合紋理特徵與多視角殘差選擇核網路分類肺結節良惡性。</a:t>
            </a:r>
          </a:p>
        </p:txBody>
      </p:sp>
    </p:spTree>
    <p:extLst>
      <p:ext uri="{BB962C8B-B14F-4D97-AF65-F5344CB8AC3E}">
        <p14:creationId xmlns:p14="http://schemas.microsoft.com/office/powerpoint/2010/main" val="13503314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這個資料集的影像有不同的的</a:t>
            </a:r>
            <a:r>
              <a:rPr lang="en-US" altLang="zh-TW" dirty="0"/>
              <a:t>pixel spacing</a:t>
            </a:r>
            <a:r>
              <a:rPr lang="zh-TW" altLang="en-US" dirty="0"/>
              <a:t>跟</a:t>
            </a:r>
            <a:r>
              <a:rPr lang="en-US" altLang="zh-TW" dirty="0"/>
              <a:t>slice thickness</a:t>
            </a:r>
            <a:r>
              <a:rPr lang="zh-TW" altLang="en-US" dirty="0"/>
              <a:t>，在右邊這兩張圖為他們的分布，上面為</a:t>
            </a:r>
            <a:r>
              <a:rPr lang="en-US" altLang="zh-TW" dirty="0"/>
              <a:t>pixel spacing</a:t>
            </a:r>
            <a:r>
              <a:rPr lang="zh-TW" altLang="en-US" dirty="0"/>
              <a:t>、下面為</a:t>
            </a:r>
            <a:r>
              <a:rPr lang="en-US" altLang="zh-TW" dirty="0"/>
              <a:t>slice thickness</a:t>
            </a:r>
            <a:r>
              <a:rPr lang="zh-TW" altLang="en-US" dirty="0"/>
              <a:t>，</a:t>
            </a:r>
            <a:r>
              <a:rPr lang="en-US" altLang="zh-TW" dirty="0"/>
              <a:t>pixel</a:t>
            </a:r>
            <a:r>
              <a:rPr lang="zh-TW" altLang="en-US" dirty="0"/>
              <a:t> </a:t>
            </a:r>
            <a:r>
              <a:rPr lang="en-US" altLang="zh-TW" dirty="0"/>
              <a:t>spacing</a:t>
            </a:r>
            <a:r>
              <a:rPr lang="zh-TW" altLang="en-US" dirty="0"/>
              <a:t>就是像素點跟像素點之間的距離，而</a:t>
            </a:r>
            <a:r>
              <a:rPr lang="en-US" altLang="zh-TW" dirty="0"/>
              <a:t>slice thickness</a:t>
            </a:r>
            <a:r>
              <a:rPr lang="zh-TW" altLang="en-US" dirty="0"/>
              <a:t>為肺部</a:t>
            </a:r>
            <a:r>
              <a:rPr lang="en-US" altLang="zh-TW" dirty="0"/>
              <a:t>CT</a:t>
            </a:r>
            <a:r>
              <a:rPr lang="zh-TW" altLang="en-US" dirty="0"/>
              <a:t>影像的厚度，也就是</a:t>
            </a:r>
            <a:r>
              <a:rPr lang="en-US" altLang="zh-TW" dirty="0"/>
              <a:t>Z</a:t>
            </a:r>
            <a:r>
              <a:rPr lang="zh-TW" altLang="en-US" dirty="0"/>
              <a:t>軸的資訊，如果直接將分布不均的影像拿去訓練，會造成機器判斷不良，所以我們使用</a:t>
            </a:r>
            <a:r>
              <a:rPr lang="en-US" altLang="zh-TW" dirty="0"/>
              <a:t>cubic spline interpolation</a:t>
            </a:r>
            <a:r>
              <a:rPr lang="zh-TW" altLang="en-US" dirty="0"/>
              <a:t>來將影像解析度調整為</a:t>
            </a:r>
            <a:r>
              <a:rPr lang="en-US" altLang="zh-TW" dirty="0"/>
              <a:t>1x1x1mm3</a:t>
            </a:r>
            <a:r>
              <a:rPr lang="zh-TW" altLang="en-US" dirty="0"/>
              <a:t>。</a:t>
            </a:r>
          </a:p>
        </p:txBody>
      </p:sp>
    </p:spTree>
    <p:extLst>
      <p:ext uri="{BB962C8B-B14F-4D97-AF65-F5344CB8AC3E}">
        <p14:creationId xmlns:p14="http://schemas.microsoft.com/office/powerpoint/2010/main" val="8715306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接著，為了再去除一些不必要的背景雜訊，我們將影像的值裁切到</a:t>
            </a:r>
            <a:r>
              <a:rPr lang="en-US" altLang="zh-TW" dirty="0"/>
              <a:t>-1000</a:t>
            </a:r>
            <a:r>
              <a:rPr lang="zh-TW" altLang="en-US" dirty="0"/>
              <a:t>到</a:t>
            </a:r>
            <a:r>
              <a:rPr lang="en-US" altLang="zh-TW" dirty="0"/>
              <a:t>400</a:t>
            </a:r>
            <a:r>
              <a:rPr lang="zh-TW" altLang="en-US" dirty="0"/>
              <a:t>之間，然後使用正規化將影像的值壓縮到</a:t>
            </a:r>
            <a:r>
              <a:rPr lang="en-US" altLang="zh-TW" dirty="0"/>
              <a:t>0~1</a:t>
            </a:r>
            <a:r>
              <a:rPr lang="zh-TW" altLang="en-US" dirty="0"/>
              <a:t>之間。</a:t>
            </a:r>
          </a:p>
        </p:txBody>
      </p:sp>
    </p:spTree>
    <p:extLst>
      <p:ext uri="{BB962C8B-B14F-4D97-AF65-F5344CB8AC3E}">
        <p14:creationId xmlns:p14="http://schemas.microsoft.com/office/powerpoint/2010/main" val="5487484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這樣就可以開始分割肺部影像中的結節，我們使用醫生標註好的輪廓，製作出肺結節的</a:t>
            </a:r>
            <a:r>
              <a:rPr lang="en-US" altLang="zh-TW" dirty="0"/>
              <a:t>mask</a:t>
            </a:r>
            <a:r>
              <a:rPr lang="zh-TW" altLang="en-US" dirty="0"/>
              <a:t>，然後跟原始影像相乘，得到只有肺結節的影像，不過此時的影像有太多不需要的資訊，所以需要挑選出有興趣的區域，因為全部肺結節中，最大的直徑大約為</a:t>
            </a:r>
            <a:r>
              <a:rPr lang="en-US" altLang="zh-TW" dirty="0"/>
              <a:t>32mm</a:t>
            </a:r>
            <a:r>
              <a:rPr lang="zh-TW" altLang="en-US" dirty="0"/>
              <a:t>，所以我們擷取出大小為</a:t>
            </a:r>
            <a:r>
              <a:rPr lang="en-US" altLang="zh-TW" dirty="0"/>
              <a:t>32x32</a:t>
            </a:r>
            <a:r>
              <a:rPr lang="zh-TW" altLang="en-US" dirty="0"/>
              <a:t>的影像，如此一來，就可以獲得下面的肺結節影像。</a:t>
            </a:r>
          </a:p>
        </p:txBody>
      </p:sp>
    </p:spTree>
    <p:extLst>
      <p:ext uri="{BB962C8B-B14F-4D97-AF65-F5344CB8AC3E}">
        <p14:creationId xmlns:p14="http://schemas.microsoft.com/office/powerpoint/2010/main" val="42330122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這邊要介紹我們後面在改進結果中所使用的紋理特徵，因為加入紋理特徵可以豐富我們的輸入影像，所以我們要觀察加入紋理特徵後是否能夠幫助機器更順利的分類肺結節，這種特徵能反映影像中同值現象的視覺特徵，可以描述物體表面具有緩慢變化或週期性變化的表面結構特性，我們將紋理特徵跟原始影像在</a:t>
            </a:r>
            <a:r>
              <a:rPr lang="en-US" altLang="zh-TW" dirty="0"/>
              <a:t>channel</a:t>
            </a:r>
            <a:r>
              <a:rPr lang="zh-TW" altLang="en-US" dirty="0"/>
              <a:t>的位置做連接，所以輸入影像會從左邊的</a:t>
            </a:r>
            <a:r>
              <a:rPr lang="en-US" altLang="zh-TW" dirty="0"/>
              <a:t>original</a:t>
            </a:r>
            <a:r>
              <a:rPr lang="zh-TW" altLang="en-US" dirty="0"/>
              <a:t>影像變成像右邊這樣的資料，影像大小從</a:t>
            </a:r>
            <a:r>
              <a:rPr lang="en-US" altLang="zh-TW" dirty="0"/>
              <a:t>32x32x1</a:t>
            </a:r>
            <a:r>
              <a:rPr lang="zh-TW" altLang="en-US" dirty="0"/>
              <a:t>變成</a:t>
            </a:r>
            <a:r>
              <a:rPr lang="en-US" altLang="zh-TW" dirty="0"/>
              <a:t>32x32x2</a:t>
            </a:r>
            <a:r>
              <a:rPr lang="zh-TW" altLang="en-US" dirty="0"/>
              <a:t>，然後就可以將這樣的資料丟入模型去做訓練。</a:t>
            </a:r>
          </a:p>
          <a:p>
            <a:endParaRPr lang="zh-TW" altLang="en-US" dirty="0"/>
          </a:p>
        </p:txBody>
      </p:sp>
    </p:spTree>
    <p:extLst>
      <p:ext uri="{BB962C8B-B14F-4D97-AF65-F5344CB8AC3E}">
        <p14:creationId xmlns:p14="http://schemas.microsoft.com/office/powerpoint/2010/main" val="3117725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再來到模型架構的部分，這個</a:t>
            </a:r>
            <a:r>
              <a:rPr lang="en-US" altLang="zh-TW" dirty="0"/>
              <a:t>RSK block</a:t>
            </a:r>
            <a:r>
              <a:rPr lang="zh-TW" altLang="en-US" dirty="0"/>
              <a:t>是我們所提出的架構，</a:t>
            </a:r>
            <a:r>
              <a:rPr lang="en-US" altLang="zh-TW" dirty="0"/>
              <a:t>RSK</a:t>
            </a:r>
            <a:r>
              <a:rPr lang="zh-TW" altLang="en-US" dirty="0"/>
              <a:t>全名為</a:t>
            </a:r>
            <a:r>
              <a:rPr lang="en-US" altLang="zh-TW" dirty="0"/>
              <a:t>residual selective kernel</a:t>
            </a:r>
            <a:r>
              <a:rPr lang="zh-TW" altLang="en-US" dirty="0"/>
              <a:t>，因為我們參考了</a:t>
            </a:r>
            <a:r>
              <a:rPr lang="en-US" altLang="zh-TW" dirty="0"/>
              <a:t>residual learning</a:t>
            </a:r>
            <a:r>
              <a:rPr lang="zh-TW" altLang="en-US" dirty="0"/>
              <a:t>及</a:t>
            </a:r>
            <a:r>
              <a:rPr lang="en-US" altLang="zh-TW" dirty="0"/>
              <a:t>selective kernel</a:t>
            </a:r>
            <a:r>
              <a:rPr lang="zh-TW" altLang="en-US" dirty="0"/>
              <a:t>來設計這個架構，圖中</a:t>
            </a:r>
            <a:r>
              <a:rPr lang="en-US" altLang="zh-TW" dirty="0"/>
              <a:t>X</a:t>
            </a:r>
            <a:r>
              <a:rPr lang="zh-TW" altLang="en-US" dirty="0"/>
              <a:t>為輸入資料，那首先是</a:t>
            </a:r>
            <a:r>
              <a:rPr lang="en-US" altLang="zh-TW" dirty="0"/>
              <a:t>Split</a:t>
            </a:r>
            <a:r>
              <a:rPr lang="zh-TW" altLang="en-US" dirty="0"/>
              <a:t>部分，會拆成三個分支，分別為</a:t>
            </a:r>
            <a:r>
              <a:rPr lang="en-US" altLang="zh-TW" dirty="0"/>
              <a:t>Conv3</a:t>
            </a:r>
            <a:r>
              <a:rPr lang="zh-TW" altLang="en-US" dirty="0"/>
              <a:t>、</a:t>
            </a:r>
            <a:r>
              <a:rPr lang="en-US" altLang="zh-TW" dirty="0"/>
              <a:t>Conv5</a:t>
            </a:r>
            <a:r>
              <a:rPr lang="zh-TW" altLang="en-US" dirty="0"/>
              <a:t>及</a:t>
            </a:r>
            <a:r>
              <a:rPr lang="en-US" altLang="zh-TW" dirty="0"/>
              <a:t>identity mapping</a:t>
            </a:r>
            <a:r>
              <a:rPr lang="zh-TW" altLang="en-US" dirty="0"/>
              <a:t>，</a:t>
            </a:r>
            <a:r>
              <a:rPr lang="en-US" altLang="zh-TW" dirty="0"/>
              <a:t>Conv3</a:t>
            </a:r>
            <a:r>
              <a:rPr lang="zh-TW" altLang="en-US" dirty="0"/>
              <a:t>跟</a:t>
            </a:r>
            <a:r>
              <a:rPr lang="en-US" altLang="zh-TW" dirty="0"/>
              <a:t>Conv5</a:t>
            </a:r>
            <a:r>
              <a:rPr lang="zh-TW" altLang="en-US" dirty="0"/>
              <a:t>個為右邊上面的</a:t>
            </a:r>
            <a:r>
              <a:rPr lang="en-US" altLang="zh-TW" dirty="0"/>
              <a:t>bottleneck</a:t>
            </a:r>
            <a:r>
              <a:rPr lang="zh-TW" altLang="en-US" dirty="0"/>
              <a:t>結構，第一條分支</a:t>
            </a:r>
            <a:r>
              <a:rPr lang="en-US" altLang="zh-TW" dirty="0"/>
              <a:t>Conv3</a:t>
            </a:r>
            <a:r>
              <a:rPr lang="zh-TW" altLang="en-US" dirty="0"/>
              <a:t>的組成依序為</a:t>
            </a:r>
            <a:r>
              <a:rPr lang="en-US" altLang="zh-TW" dirty="0"/>
              <a:t>1x1 convolution</a:t>
            </a:r>
            <a:r>
              <a:rPr lang="zh-TW" altLang="en-US" dirty="0"/>
              <a:t>、</a:t>
            </a:r>
            <a:r>
              <a:rPr lang="en-US" altLang="zh-TW" dirty="0"/>
              <a:t>batch normalization</a:t>
            </a:r>
            <a:r>
              <a:rPr lang="zh-TW" altLang="en-US" dirty="0"/>
              <a:t>、</a:t>
            </a:r>
            <a:r>
              <a:rPr lang="en-US" altLang="zh-TW" dirty="0" err="1"/>
              <a:t>relu</a:t>
            </a:r>
            <a:r>
              <a:rPr lang="zh-TW" altLang="en-US" dirty="0"/>
              <a:t>、</a:t>
            </a:r>
            <a:r>
              <a:rPr lang="en-US" altLang="zh-TW" dirty="0"/>
              <a:t>3x3 convolution</a:t>
            </a:r>
            <a:r>
              <a:rPr lang="zh-TW" altLang="en-US" dirty="0"/>
              <a:t>、</a:t>
            </a:r>
            <a:r>
              <a:rPr lang="en-US" altLang="zh-TW" dirty="0"/>
              <a:t>batch normalization</a:t>
            </a:r>
            <a:r>
              <a:rPr lang="zh-TW" altLang="en-US" dirty="0"/>
              <a:t>、</a:t>
            </a:r>
            <a:r>
              <a:rPr lang="en-US" altLang="zh-TW" dirty="0" err="1"/>
              <a:t>relu</a:t>
            </a:r>
            <a:r>
              <a:rPr lang="zh-TW" altLang="en-US" dirty="0"/>
              <a:t>、</a:t>
            </a:r>
            <a:r>
              <a:rPr lang="en-US" altLang="zh-TW" dirty="0"/>
              <a:t>1x1 convolution</a:t>
            </a:r>
            <a:r>
              <a:rPr lang="zh-TW" altLang="en-US" dirty="0"/>
              <a:t>、</a:t>
            </a:r>
            <a:r>
              <a:rPr lang="en-US" altLang="zh-TW" dirty="0"/>
              <a:t>batch normalization</a:t>
            </a:r>
            <a:r>
              <a:rPr lang="zh-TW" altLang="en-US" dirty="0"/>
              <a:t>，而第二條分支就是將第一條的</a:t>
            </a:r>
            <a:r>
              <a:rPr lang="en-US" altLang="zh-TW" dirty="0"/>
              <a:t>3x3</a:t>
            </a:r>
            <a:r>
              <a:rPr lang="zh-TW" altLang="en-US" dirty="0"/>
              <a:t>的卷積核改成</a:t>
            </a:r>
            <a:r>
              <a:rPr lang="en-US" altLang="zh-TW" dirty="0"/>
              <a:t>5x5</a:t>
            </a:r>
            <a:r>
              <a:rPr lang="zh-TW" altLang="en-US" dirty="0"/>
              <a:t>，最後一條則是</a:t>
            </a:r>
            <a:r>
              <a:rPr lang="en-US" altLang="zh-TW" dirty="0"/>
              <a:t>identity mapping</a:t>
            </a:r>
            <a:r>
              <a:rPr lang="zh-TW" altLang="en-US" dirty="0"/>
              <a:t>，這邊就是指</a:t>
            </a:r>
            <a:r>
              <a:rPr lang="en-US" altLang="zh-TW" dirty="0"/>
              <a:t>X</a:t>
            </a:r>
            <a:r>
              <a:rPr lang="zh-TW" altLang="en-US" dirty="0"/>
              <a:t>，不過如果前兩條有改變影像的大小，則這裡會使用</a:t>
            </a:r>
            <a:r>
              <a:rPr lang="en-US" altLang="zh-TW" dirty="0"/>
              <a:t>1x1 convolution</a:t>
            </a:r>
            <a:r>
              <a:rPr lang="zh-TW" altLang="en-US" dirty="0"/>
              <a:t>來一起改變影像大小，透過</a:t>
            </a:r>
            <a:r>
              <a:rPr lang="en-US" altLang="zh-TW" dirty="0"/>
              <a:t>Split</a:t>
            </a:r>
            <a:r>
              <a:rPr lang="zh-TW" altLang="en-US" dirty="0"/>
              <a:t>步驟，我們就可以得到特徵圖</a:t>
            </a:r>
            <a:r>
              <a:rPr lang="en-US" altLang="zh-TW" dirty="0"/>
              <a:t>U1</a:t>
            </a:r>
            <a:r>
              <a:rPr lang="zh-TW" altLang="en-US" dirty="0"/>
              <a:t>、</a:t>
            </a:r>
            <a:r>
              <a:rPr lang="en-US" altLang="zh-TW" dirty="0"/>
              <a:t>U2</a:t>
            </a:r>
            <a:r>
              <a:rPr lang="zh-TW" altLang="en-US" dirty="0"/>
              <a:t>、</a:t>
            </a:r>
            <a:r>
              <a:rPr lang="en-US" altLang="zh-TW" dirty="0"/>
              <a:t>U3</a:t>
            </a:r>
            <a:r>
              <a:rPr lang="zh-TW" altLang="en-US" dirty="0"/>
              <a:t>，再來為</a:t>
            </a:r>
            <a:r>
              <a:rPr lang="en-US" altLang="zh-TW" dirty="0"/>
              <a:t>Fuse</a:t>
            </a:r>
            <a:r>
              <a:rPr lang="zh-TW" altLang="en-US" dirty="0"/>
              <a:t>步驟，為中間橘色區塊的部分，而下面這張圖就是橘色區塊中的結構，這裡要生成配給</a:t>
            </a:r>
            <a:r>
              <a:rPr lang="en-US" altLang="zh-TW" dirty="0"/>
              <a:t>U1</a:t>
            </a:r>
            <a:r>
              <a:rPr lang="zh-TW" altLang="en-US" dirty="0"/>
              <a:t>、</a:t>
            </a:r>
            <a:r>
              <a:rPr lang="en-US" altLang="zh-TW" dirty="0"/>
              <a:t>U2</a:t>
            </a:r>
            <a:r>
              <a:rPr lang="zh-TW" altLang="en-US" dirty="0"/>
              <a:t>、</a:t>
            </a:r>
            <a:r>
              <a:rPr lang="en-US" altLang="zh-TW" dirty="0"/>
              <a:t>U3</a:t>
            </a:r>
            <a:r>
              <a:rPr lang="zh-TW" altLang="en-US" dirty="0"/>
              <a:t>的權重</a:t>
            </a:r>
            <a:r>
              <a:rPr lang="en-US" altLang="zh-TW" dirty="0"/>
              <a:t>a</a:t>
            </a:r>
            <a:r>
              <a:rPr lang="zh-TW" altLang="en-US" dirty="0"/>
              <a:t>、</a:t>
            </a:r>
            <a:r>
              <a:rPr lang="en-US" altLang="zh-TW" dirty="0"/>
              <a:t>b</a:t>
            </a:r>
            <a:r>
              <a:rPr lang="zh-TW" altLang="en-US" dirty="0"/>
              <a:t>、</a:t>
            </a:r>
            <a:r>
              <a:rPr lang="en-US" altLang="zh-TW" dirty="0"/>
              <a:t>c</a:t>
            </a:r>
            <a:r>
              <a:rPr lang="zh-TW" altLang="en-US" dirty="0"/>
              <a:t>，所以，接著就要把三條分支的特徵圖</a:t>
            </a:r>
            <a:r>
              <a:rPr lang="en-US" altLang="zh-TW" dirty="0"/>
              <a:t>U1</a:t>
            </a:r>
            <a:r>
              <a:rPr lang="zh-TW" altLang="en-US" dirty="0"/>
              <a:t>、</a:t>
            </a:r>
            <a:r>
              <a:rPr lang="en-US" altLang="zh-TW" dirty="0"/>
              <a:t>U2</a:t>
            </a:r>
            <a:r>
              <a:rPr lang="zh-TW" altLang="en-US" dirty="0"/>
              <a:t>、</a:t>
            </a:r>
            <a:r>
              <a:rPr lang="en-US" altLang="zh-TW" dirty="0"/>
              <a:t>U3</a:t>
            </a:r>
            <a:r>
              <a:rPr lang="zh-TW" altLang="en-US" dirty="0"/>
              <a:t>做</a:t>
            </a:r>
            <a:r>
              <a:rPr lang="en-US" altLang="zh-TW" dirty="0"/>
              <a:t>element-wise</a:t>
            </a:r>
            <a:r>
              <a:rPr lang="zh-TW" altLang="en-US" dirty="0"/>
              <a:t>的相加，然後使用</a:t>
            </a:r>
            <a:r>
              <a:rPr lang="en-US" altLang="zh-TW" dirty="0" err="1"/>
              <a:t>relu</a:t>
            </a:r>
            <a:r>
              <a:rPr lang="zh-TW" altLang="en-US" dirty="0"/>
              <a:t>後變成</a:t>
            </a:r>
            <a:r>
              <a:rPr lang="en-US" altLang="zh-TW" dirty="0"/>
              <a:t>U</a:t>
            </a:r>
            <a:r>
              <a:rPr lang="zh-TW" altLang="en-US" dirty="0"/>
              <a:t> </a:t>
            </a:r>
            <a:r>
              <a:rPr lang="en-US" altLang="zh-TW" dirty="0"/>
              <a:t>tilde</a:t>
            </a:r>
            <a:r>
              <a:rPr lang="zh-TW" altLang="en-US" dirty="0"/>
              <a:t>，再丟入</a:t>
            </a:r>
            <a:r>
              <a:rPr lang="en-US" altLang="zh-TW" dirty="0"/>
              <a:t>global average pooling</a:t>
            </a:r>
            <a:r>
              <a:rPr lang="zh-TW" altLang="en-US" dirty="0"/>
              <a:t>來將影像攤平得到特徵</a:t>
            </a:r>
            <a:r>
              <a:rPr lang="en-US" altLang="zh-TW" dirty="0"/>
              <a:t>S</a:t>
            </a:r>
            <a:r>
              <a:rPr lang="zh-TW" altLang="en-US" dirty="0"/>
              <a:t>，接下來會經過兩個全連接層，而第一個全連接層的</a:t>
            </a:r>
            <a:r>
              <a:rPr lang="en-US" altLang="zh-TW" dirty="0"/>
              <a:t>output channel</a:t>
            </a:r>
            <a:r>
              <a:rPr lang="zh-TW" altLang="en-US" dirty="0"/>
              <a:t>會受到</a:t>
            </a:r>
            <a:r>
              <a:rPr lang="en-US" altLang="zh-TW" dirty="0"/>
              <a:t>reduction ratio r</a:t>
            </a:r>
            <a:r>
              <a:rPr lang="zh-TW" altLang="en-US" dirty="0"/>
              <a:t>的控制，所以會使</a:t>
            </a:r>
            <a:r>
              <a:rPr lang="en-US" altLang="zh-TW" dirty="0"/>
              <a:t>output channel C’</a:t>
            </a:r>
            <a:r>
              <a:rPr lang="zh-TW" altLang="en-US" dirty="0"/>
              <a:t>縮小成</a:t>
            </a:r>
            <a:r>
              <a:rPr lang="en-US" altLang="zh-TW" dirty="0"/>
              <a:t>d</a:t>
            </a:r>
            <a:r>
              <a:rPr lang="zh-TW" altLang="en-US" dirty="0"/>
              <a:t>，得到特徵</a:t>
            </a:r>
            <a:r>
              <a:rPr lang="en-US" altLang="zh-TW" dirty="0"/>
              <a:t>Z</a:t>
            </a:r>
            <a:r>
              <a:rPr lang="zh-TW" altLang="en-US" dirty="0"/>
              <a:t>，接著在第二個全連接層中再將</a:t>
            </a:r>
            <a:r>
              <a:rPr lang="en-US" altLang="zh-TW" dirty="0"/>
              <a:t>output channel</a:t>
            </a:r>
            <a:r>
              <a:rPr lang="zh-TW" altLang="en-US" dirty="0"/>
              <a:t>調整回</a:t>
            </a:r>
            <a:r>
              <a:rPr lang="en-US" altLang="zh-TW" dirty="0"/>
              <a:t>C’</a:t>
            </a:r>
            <a:r>
              <a:rPr lang="zh-TW" altLang="en-US" dirty="0"/>
              <a:t>，這樣就可以將第二個全連接層的輸出傳到</a:t>
            </a:r>
            <a:r>
              <a:rPr lang="en-US" altLang="zh-TW" dirty="0" err="1"/>
              <a:t>softmax</a:t>
            </a:r>
            <a:r>
              <a:rPr lang="zh-TW" altLang="en-US" dirty="0"/>
              <a:t>，輸出</a:t>
            </a:r>
            <a:r>
              <a:rPr lang="en-US" altLang="zh-TW" dirty="0"/>
              <a:t>a</a:t>
            </a:r>
            <a:r>
              <a:rPr lang="zh-TW" altLang="en-US" dirty="0"/>
              <a:t>、</a:t>
            </a:r>
            <a:r>
              <a:rPr lang="en-US" altLang="zh-TW" dirty="0"/>
              <a:t>b</a:t>
            </a:r>
            <a:r>
              <a:rPr lang="zh-TW" altLang="en-US" dirty="0"/>
              <a:t>、</a:t>
            </a:r>
            <a:r>
              <a:rPr lang="en-US" altLang="zh-TW" dirty="0"/>
              <a:t>c</a:t>
            </a:r>
            <a:r>
              <a:rPr lang="zh-TW" altLang="en-US" dirty="0"/>
              <a:t>，而</a:t>
            </a:r>
            <a:r>
              <a:rPr lang="en-US" altLang="zh-TW" dirty="0"/>
              <a:t>a</a:t>
            </a:r>
            <a:r>
              <a:rPr lang="zh-TW" altLang="en-US" dirty="0"/>
              <a:t>、</a:t>
            </a:r>
            <a:r>
              <a:rPr lang="en-US" altLang="zh-TW" dirty="0"/>
              <a:t>b</a:t>
            </a:r>
            <a:r>
              <a:rPr lang="zh-TW" altLang="en-US" dirty="0"/>
              <a:t>、</a:t>
            </a:r>
            <a:r>
              <a:rPr lang="en-US" altLang="zh-TW" dirty="0"/>
              <a:t>c</a:t>
            </a:r>
            <a:r>
              <a:rPr lang="zh-TW" altLang="en-US" dirty="0"/>
              <a:t>皆是大小為</a:t>
            </a:r>
            <a:r>
              <a:rPr lang="en-US" altLang="zh-TW" dirty="0"/>
              <a:t>C’x1</a:t>
            </a:r>
            <a:r>
              <a:rPr lang="zh-TW" altLang="en-US" dirty="0"/>
              <a:t>的向量，且每個值都在</a:t>
            </a:r>
            <a:r>
              <a:rPr lang="en-US" altLang="zh-TW" dirty="0"/>
              <a:t>0~1</a:t>
            </a:r>
            <a:r>
              <a:rPr lang="zh-TW" altLang="en-US" dirty="0"/>
              <a:t>之間，而且同一列的</a:t>
            </a:r>
            <a:r>
              <a:rPr lang="en-US" altLang="zh-TW" dirty="0"/>
              <a:t>a</a:t>
            </a:r>
            <a:r>
              <a:rPr lang="zh-TW" altLang="en-US" dirty="0"/>
              <a:t>、</a:t>
            </a:r>
            <a:r>
              <a:rPr lang="en-US" altLang="zh-TW" dirty="0"/>
              <a:t>b</a:t>
            </a:r>
            <a:r>
              <a:rPr lang="zh-TW" altLang="en-US" dirty="0"/>
              <a:t>、</a:t>
            </a:r>
            <a:r>
              <a:rPr lang="en-US" altLang="zh-TW" dirty="0"/>
              <a:t>c</a:t>
            </a:r>
            <a:r>
              <a:rPr lang="zh-TW" altLang="en-US" dirty="0"/>
              <a:t>相加會等於</a:t>
            </a:r>
            <a:r>
              <a:rPr lang="en-US" altLang="zh-TW" dirty="0"/>
              <a:t>1</a:t>
            </a:r>
            <a:r>
              <a:rPr lang="zh-TW" altLang="en-US" dirty="0"/>
              <a:t>，這分別就是</a:t>
            </a:r>
            <a:r>
              <a:rPr lang="en-US" altLang="zh-TW" dirty="0"/>
              <a:t>U1</a:t>
            </a:r>
            <a:r>
              <a:rPr lang="zh-TW" altLang="en-US" dirty="0"/>
              <a:t>、</a:t>
            </a:r>
            <a:r>
              <a:rPr lang="en-US" altLang="zh-TW" dirty="0"/>
              <a:t>U2</a:t>
            </a:r>
            <a:r>
              <a:rPr lang="zh-TW" altLang="en-US" dirty="0"/>
              <a:t>、</a:t>
            </a:r>
            <a:r>
              <a:rPr lang="en-US" altLang="zh-TW" dirty="0"/>
              <a:t>U3</a:t>
            </a:r>
            <a:r>
              <a:rPr lang="zh-TW" altLang="en-US" dirty="0"/>
              <a:t>中每個</a:t>
            </a:r>
            <a:r>
              <a:rPr lang="en-US" altLang="zh-TW" dirty="0"/>
              <a:t>channel</a:t>
            </a:r>
            <a:r>
              <a:rPr lang="zh-TW" altLang="en-US" dirty="0"/>
              <a:t>的權重。</a:t>
            </a:r>
            <a:endParaRPr lang="en-US" altLang="zh-TW" dirty="0"/>
          </a:p>
        </p:txBody>
      </p:sp>
    </p:spTree>
    <p:extLst>
      <p:ext uri="{BB962C8B-B14F-4D97-AF65-F5344CB8AC3E}">
        <p14:creationId xmlns:p14="http://schemas.microsoft.com/office/powerpoint/2010/main" val="701138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最後就是</a:t>
            </a:r>
            <a:r>
              <a:rPr lang="en-US" altLang="zh-TW" dirty="0"/>
              <a:t>select</a:t>
            </a:r>
            <a:r>
              <a:rPr lang="zh-TW" altLang="en-US" dirty="0"/>
              <a:t>這個步驟，要來讓神經網路自動判斷不同特徵圖的重要程度，為了讓權重</a:t>
            </a:r>
            <a:r>
              <a:rPr lang="en-US" altLang="zh-TW" dirty="0"/>
              <a:t>a</a:t>
            </a:r>
            <a:r>
              <a:rPr lang="zh-TW" altLang="en-US" dirty="0"/>
              <a:t>、</a:t>
            </a:r>
            <a:r>
              <a:rPr lang="en-US" altLang="zh-TW" dirty="0"/>
              <a:t>b</a:t>
            </a:r>
            <a:r>
              <a:rPr lang="zh-TW" altLang="en-US" dirty="0"/>
              <a:t>、</a:t>
            </a:r>
            <a:r>
              <a:rPr lang="en-US" altLang="zh-TW" dirty="0"/>
              <a:t>c</a:t>
            </a:r>
            <a:r>
              <a:rPr lang="zh-TW" altLang="en-US" dirty="0"/>
              <a:t>能跟特徵圖</a:t>
            </a:r>
            <a:r>
              <a:rPr lang="en-US" altLang="zh-TW" dirty="0"/>
              <a:t>U1</a:t>
            </a:r>
            <a:r>
              <a:rPr lang="zh-TW" altLang="en-US" dirty="0"/>
              <a:t>、</a:t>
            </a:r>
            <a:r>
              <a:rPr lang="en-US" altLang="zh-TW" dirty="0"/>
              <a:t>U2</a:t>
            </a:r>
            <a:r>
              <a:rPr lang="zh-TW" altLang="en-US" dirty="0"/>
              <a:t>、</a:t>
            </a:r>
            <a:r>
              <a:rPr lang="en-US" altLang="zh-TW" dirty="0"/>
              <a:t>U3</a:t>
            </a:r>
            <a:r>
              <a:rPr lang="zh-TW" altLang="en-US" dirty="0"/>
              <a:t>做</a:t>
            </a:r>
            <a:r>
              <a:rPr lang="en-US" altLang="zh-TW" dirty="0"/>
              <a:t>element-wise</a:t>
            </a:r>
            <a:r>
              <a:rPr lang="zh-TW" altLang="en-US" dirty="0"/>
              <a:t>的相乘，我們會將</a:t>
            </a:r>
            <a:r>
              <a:rPr lang="en-US" altLang="zh-TW" dirty="0"/>
              <a:t>a</a:t>
            </a:r>
            <a:r>
              <a:rPr lang="zh-TW" altLang="en-US" dirty="0"/>
              <a:t>、</a:t>
            </a:r>
            <a:r>
              <a:rPr lang="en-US" altLang="zh-TW" dirty="0"/>
              <a:t>b</a:t>
            </a:r>
            <a:r>
              <a:rPr lang="zh-TW" altLang="en-US" dirty="0"/>
              <a:t>、</a:t>
            </a:r>
            <a:r>
              <a:rPr lang="en-US" altLang="zh-TW" dirty="0"/>
              <a:t>c</a:t>
            </a:r>
            <a:r>
              <a:rPr lang="zh-TW" altLang="en-US" dirty="0"/>
              <a:t>的維度調整成跟</a:t>
            </a:r>
            <a:r>
              <a:rPr lang="en-US" altLang="zh-TW" dirty="0"/>
              <a:t>U1</a:t>
            </a:r>
            <a:r>
              <a:rPr lang="zh-TW" altLang="en-US" dirty="0"/>
              <a:t>、</a:t>
            </a:r>
            <a:r>
              <a:rPr lang="en-US" altLang="zh-TW" dirty="0"/>
              <a:t>U2</a:t>
            </a:r>
            <a:r>
              <a:rPr lang="zh-TW" altLang="en-US" dirty="0"/>
              <a:t>、</a:t>
            </a:r>
            <a:r>
              <a:rPr lang="en-US" altLang="zh-TW" dirty="0"/>
              <a:t>U3</a:t>
            </a:r>
            <a:r>
              <a:rPr lang="zh-TW" altLang="en-US" dirty="0"/>
              <a:t>一樣，相乘後就可以得到分配權重之後的特徵圖</a:t>
            </a:r>
            <a:r>
              <a:rPr lang="en-US" altLang="zh-TW" dirty="0"/>
              <a:t>U1’</a:t>
            </a:r>
            <a:r>
              <a:rPr lang="zh-TW" altLang="en-US" dirty="0"/>
              <a:t>、</a:t>
            </a:r>
            <a:r>
              <a:rPr lang="en-US" altLang="zh-TW" dirty="0"/>
              <a:t>U2’</a:t>
            </a:r>
            <a:r>
              <a:rPr lang="zh-TW" altLang="en-US" dirty="0"/>
              <a:t>、</a:t>
            </a:r>
            <a:r>
              <a:rPr lang="en-US" altLang="zh-TW" dirty="0"/>
              <a:t>U3’</a:t>
            </a:r>
            <a:r>
              <a:rPr lang="zh-TW" altLang="en-US" dirty="0"/>
              <a:t>，然後再將他們相加，並且再做一次</a:t>
            </a:r>
            <a:r>
              <a:rPr lang="en-US" altLang="zh-TW" dirty="0" err="1"/>
              <a:t>relu</a:t>
            </a:r>
            <a:r>
              <a:rPr lang="zh-TW" altLang="en-US" dirty="0"/>
              <a:t>就可以得到最後的輸出</a:t>
            </a:r>
            <a:r>
              <a:rPr lang="en-US" altLang="zh-TW" dirty="0"/>
              <a:t>Y</a:t>
            </a:r>
            <a:r>
              <a:rPr lang="zh-TW" altLang="en-US" dirty="0"/>
              <a:t>，透過這樣的模型架構，機器可以給不同的特徵圖</a:t>
            </a:r>
            <a:r>
              <a:rPr lang="en-US" altLang="zh-TW" dirty="0"/>
              <a:t>U1</a:t>
            </a:r>
            <a:r>
              <a:rPr lang="zh-TW" altLang="en-US" dirty="0"/>
              <a:t>、</a:t>
            </a:r>
            <a:r>
              <a:rPr lang="en-US" altLang="zh-TW" dirty="0"/>
              <a:t>U2</a:t>
            </a:r>
            <a:r>
              <a:rPr lang="zh-TW" altLang="en-US" dirty="0"/>
              <a:t>、</a:t>
            </a:r>
            <a:r>
              <a:rPr lang="en-US" altLang="zh-TW" dirty="0"/>
              <a:t>U3</a:t>
            </a:r>
            <a:r>
              <a:rPr lang="zh-TW" altLang="en-US" dirty="0"/>
              <a:t>分配不同的權重</a:t>
            </a:r>
            <a:r>
              <a:rPr lang="en-US" altLang="zh-TW" dirty="0"/>
              <a:t>a</a:t>
            </a:r>
            <a:r>
              <a:rPr lang="zh-TW" altLang="en-US" dirty="0"/>
              <a:t>、</a:t>
            </a:r>
            <a:r>
              <a:rPr lang="en-US" altLang="zh-TW" dirty="0"/>
              <a:t>b</a:t>
            </a:r>
            <a:r>
              <a:rPr lang="zh-TW" altLang="en-US" dirty="0"/>
              <a:t>、</a:t>
            </a:r>
            <a:r>
              <a:rPr lang="en-US" altLang="zh-TW" dirty="0"/>
              <a:t>c</a:t>
            </a:r>
            <a:r>
              <a:rPr lang="zh-TW" altLang="en-US" dirty="0"/>
              <a:t>，這就可以讓我們的神經網路自適應的調整感受區的大小，這邊總結一下</a:t>
            </a:r>
            <a:r>
              <a:rPr lang="en-US" altLang="zh-TW" dirty="0"/>
              <a:t>RSK block</a:t>
            </a:r>
            <a:r>
              <a:rPr lang="zh-TW" altLang="en-US" dirty="0"/>
              <a:t>的功能，他不僅能夠擷取了</a:t>
            </a:r>
            <a:r>
              <a:rPr lang="en-US" altLang="zh-TW" dirty="0"/>
              <a:t>global</a:t>
            </a:r>
            <a:r>
              <a:rPr lang="zh-TW" altLang="en-US" dirty="0"/>
              <a:t>以及</a:t>
            </a:r>
            <a:r>
              <a:rPr lang="en-US" altLang="zh-TW" dirty="0"/>
              <a:t>local</a:t>
            </a:r>
            <a:r>
              <a:rPr lang="zh-TW" altLang="en-US" dirty="0"/>
              <a:t>的特徵，並且使用不同大小的卷積核來使機器能夠擁有不大小同的感受區，甚至可以自動地去調整不同大小感受區的權重，達到類似人類視神經在辨識影像的運作。</a:t>
            </a:r>
            <a:endParaRPr lang="en-US" altLang="zh-TW" dirty="0"/>
          </a:p>
        </p:txBody>
      </p:sp>
    </p:spTree>
    <p:extLst>
      <p:ext uri="{BB962C8B-B14F-4D97-AF65-F5344CB8AC3E}">
        <p14:creationId xmlns:p14="http://schemas.microsoft.com/office/powerpoint/2010/main" val="144201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這張圖就是我們的模型架構，我們稱它為</a:t>
            </a:r>
            <a:r>
              <a:rPr lang="en-US" altLang="zh-TW" dirty="0" err="1"/>
              <a:t>MRSKNet</a:t>
            </a:r>
            <a:r>
              <a:rPr lang="zh-TW" altLang="en-US" dirty="0"/>
              <a:t>，因為除了</a:t>
            </a:r>
            <a:r>
              <a:rPr lang="en-US" altLang="zh-TW" dirty="0"/>
              <a:t>RSK</a:t>
            </a:r>
            <a:r>
              <a:rPr lang="zh-TW" altLang="en-US" dirty="0"/>
              <a:t> </a:t>
            </a:r>
            <a:r>
              <a:rPr lang="en-US" altLang="zh-TW" dirty="0"/>
              <a:t>block</a:t>
            </a:r>
            <a:r>
              <a:rPr lang="zh-TW" altLang="en-US" dirty="0"/>
              <a:t>，我們還使用了</a:t>
            </a:r>
            <a:r>
              <a:rPr lang="en-US" altLang="zh-TW" dirty="0" err="1"/>
              <a:t>multiview</a:t>
            </a:r>
            <a:r>
              <a:rPr lang="zh-TW" altLang="en-US" dirty="0"/>
              <a:t>這個概念，因為每一顆肺結節會有</a:t>
            </a:r>
            <a:r>
              <a:rPr lang="en-US" altLang="zh-TW" dirty="0"/>
              <a:t>axial</a:t>
            </a:r>
            <a:r>
              <a:rPr lang="zh-TW" altLang="en-US" dirty="0"/>
              <a:t>、</a:t>
            </a:r>
            <a:r>
              <a:rPr lang="en-US" altLang="zh-TW" dirty="0"/>
              <a:t>coronal</a:t>
            </a:r>
            <a:r>
              <a:rPr lang="zh-TW" altLang="en-US" dirty="0"/>
              <a:t>以及</a:t>
            </a:r>
            <a:r>
              <a:rPr lang="en-US" altLang="zh-TW" dirty="0"/>
              <a:t>sagittal</a:t>
            </a:r>
            <a:r>
              <a:rPr lang="zh-TW" altLang="en-US" dirty="0"/>
              <a:t>三種不同平面的影像作為輸入，所以我們設計的模型會有三條輸入，且每一條輸入的架構都一樣，總共有</a:t>
            </a:r>
            <a:r>
              <a:rPr lang="en-US" altLang="zh-TW" dirty="0"/>
              <a:t>4</a:t>
            </a:r>
            <a:r>
              <a:rPr lang="zh-TW" altLang="en-US" dirty="0"/>
              <a:t>個</a:t>
            </a:r>
            <a:r>
              <a:rPr lang="en-US" altLang="zh-TW" dirty="0"/>
              <a:t>RSK</a:t>
            </a:r>
            <a:r>
              <a:rPr lang="zh-TW" altLang="en-US" dirty="0"/>
              <a:t> </a:t>
            </a:r>
            <a:r>
              <a:rPr lang="en-US" altLang="zh-TW" dirty="0"/>
              <a:t>block</a:t>
            </a:r>
            <a:r>
              <a:rPr lang="zh-TW" altLang="en-US" dirty="0"/>
              <a:t>，而每兩個</a:t>
            </a:r>
            <a:r>
              <a:rPr lang="en-US" altLang="zh-TW" dirty="0"/>
              <a:t>block</a:t>
            </a:r>
            <a:r>
              <a:rPr lang="zh-TW" altLang="en-US" dirty="0"/>
              <a:t>後面就接一層</a:t>
            </a:r>
            <a:r>
              <a:rPr lang="en-US" altLang="zh-TW" dirty="0"/>
              <a:t>dropout layer</a:t>
            </a:r>
            <a:r>
              <a:rPr lang="zh-TW" altLang="en-US" dirty="0"/>
              <a:t>，然後這邊使用</a:t>
            </a:r>
            <a:r>
              <a:rPr lang="en-US" altLang="zh-TW" dirty="0"/>
              <a:t>global max pooling</a:t>
            </a:r>
            <a:r>
              <a:rPr lang="zh-TW" altLang="en-US" dirty="0"/>
              <a:t>來將特徵圖攤平，再送到</a:t>
            </a:r>
            <a:r>
              <a:rPr lang="en-US" altLang="zh-TW" dirty="0"/>
              <a:t>concatenate layer</a:t>
            </a:r>
            <a:r>
              <a:rPr lang="zh-TW" altLang="en-US" dirty="0"/>
              <a:t>將這三張特徵圖做連接，接著送到只有一層的全連接層，將特徵壓到只有輸出一個數值之後，丟入</a:t>
            </a:r>
            <a:r>
              <a:rPr lang="en-US" altLang="zh-TW" dirty="0"/>
              <a:t>sigmoid</a:t>
            </a:r>
            <a:r>
              <a:rPr lang="zh-TW" altLang="en-US" dirty="0"/>
              <a:t>，就會輸出一個機率值，而這個機率值就是代表肺結節為惡性的可能性，大於</a:t>
            </a:r>
            <a:r>
              <a:rPr lang="en-US" altLang="zh-TW" dirty="0"/>
              <a:t>0.5</a:t>
            </a:r>
            <a:r>
              <a:rPr lang="zh-TW" altLang="en-US" dirty="0"/>
              <a:t>為惡性，小於</a:t>
            </a:r>
            <a:r>
              <a:rPr lang="en-US" altLang="zh-TW" dirty="0"/>
              <a:t>0.5</a:t>
            </a:r>
            <a:r>
              <a:rPr lang="zh-TW" altLang="en-US" dirty="0"/>
              <a:t>為良性。</a:t>
            </a:r>
          </a:p>
        </p:txBody>
      </p:sp>
    </p:spTree>
    <p:extLst>
      <p:ext uri="{BB962C8B-B14F-4D97-AF65-F5344CB8AC3E}">
        <p14:creationId xmlns:p14="http://schemas.microsoft.com/office/powerpoint/2010/main" val="42652029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這是我們調整後最終的模型參數，使用再加上紋理特徵的實驗中，前兩個</a:t>
            </a:r>
            <a:r>
              <a:rPr lang="en-US" altLang="zh-TW" dirty="0"/>
              <a:t>RSK block</a:t>
            </a:r>
            <a:r>
              <a:rPr lang="zh-TW" altLang="en-US" dirty="0"/>
              <a:t>的</a:t>
            </a:r>
            <a:r>
              <a:rPr lang="en-US" altLang="zh-TW" dirty="0"/>
              <a:t>output channel</a:t>
            </a:r>
            <a:r>
              <a:rPr lang="zh-TW" altLang="en-US" dirty="0"/>
              <a:t>為</a:t>
            </a:r>
            <a:r>
              <a:rPr lang="en-US" altLang="zh-TW" dirty="0"/>
              <a:t>32</a:t>
            </a:r>
            <a:r>
              <a:rPr lang="zh-TW" altLang="en-US" dirty="0"/>
              <a:t>，後兩層為</a:t>
            </a:r>
            <a:r>
              <a:rPr lang="en-US" altLang="zh-TW" dirty="0"/>
              <a:t>64</a:t>
            </a:r>
            <a:r>
              <a:rPr lang="zh-TW" altLang="en-US" dirty="0"/>
              <a:t>，第一個跟第三個的</a:t>
            </a:r>
            <a:r>
              <a:rPr lang="en-US" altLang="zh-TW" dirty="0"/>
              <a:t>stride</a:t>
            </a:r>
            <a:r>
              <a:rPr lang="zh-TW" altLang="en-US" dirty="0"/>
              <a:t>設為</a:t>
            </a:r>
            <a:r>
              <a:rPr lang="en-US" altLang="zh-TW" dirty="0"/>
              <a:t>2</a:t>
            </a:r>
            <a:r>
              <a:rPr lang="zh-TW" altLang="en-US" dirty="0"/>
              <a:t>，其餘為</a:t>
            </a:r>
            <a:r>
              <a:rPr lang="en-US" altLang="zh-TW" dirty="0"/>
              <a:t>1</a:t>
            </a:r>
            <a:r>
              <a:rPr lang="zh-TW" altLang="en-US" dirty="0"/>
              <a:t>，所以影像在經過第一個</a:t>
            </a:r>
            <a:r>
              <a:rPr lang="en-US" altLang="zh-TW" dirty="0"/>
              <a:t>RSK</a:t>
            </a:r>
            <a:r>
              <a:rPr lang="zh-TW" altLang="en-US" dirty="0"/>
              <a:t> </a:t>
            </a:r>
            <a:r>
              <a:rPr lang="en-US" altLang="zh-TW" dirty="0"/>
              <a:t>block</a:t>
            </a:r>
            <a:r>
              <a:rPr lang="zh-TW" altLang="en-US" dirty="0"/>
              <a:t>後從</a:t>
            </a:r>
            <a:r>
              <a:rPr lang="en-US" altLang="zh-TW" dirty="0"/>
              <a:t>32x32</a:t>
            </a:r>
            <a:r>
              <a:rPr lang="zh-TW" altLang="en-US" dirty="0"/>
              <a:t>變成</a:t>
            </a:r>
            <a:r>
              <a:rPr lang="en-US" altLang="zh-TW" dirty="0"/>
              <a:t>16x16</a:t>
            </a:r>
            <a:r>
              <a:rPr lang="zh-TW" altLang="en-US" dirty="0"/>
              <a:t>，再經過第三個</a:t>
            </a:r>
            <a:r>
              <a:rPr lang="en-US" altLang="zh-TW" dirty="0"/>
              <a:t>RSK block</a:t>
            </a:r>
            <a:r>
              <a:rPr lang="zh-TW" altLang="en-US" dirty="0"/>
              <a:t>後變成</a:t>
            </a:r>
            <a:r>
              <a:rPr lang="en-US" altLang="zh-TW" dirty="0"/>
              <a:t>8x8</a:t>
            </a:r>
            <a:r>
              <a:rPr lang="zh-TW" altLang="en-US" dirty="0"/>
              <a:t>，而</a:t>
            </a:r>
            <a:r>
              <a:rPr lang="en-US" altLang="zh-TW" dirty="0"/>
              <a:t>M</a:t>
            </a:r>
            <a:r>
              <a:rPr lang="zh-TW" altLang="en-US" dirty="0"/>
              <a:t>為卷積操作的分支數量，我們只使用</a:t>
            </a:r>
            <a:r>
              <a:rPr lang="en-US" altLang="zh-TW" dirty="0"/>
              <a:t>3x3</a:t>
            </a:r>
            <a:r>
              <a:rPr lang="zh-TW" altLang="en-US" dirty="0"/>
              <a:t>跟</a:t>
            </a:r>
            <a:r>
              <a:rPr lang="en-US" altLang="zh-TW" dirty="0"/>
              <a:t>5x5</a:t>
            </a:r>
            <a:r>
              <a:rPr lang="zh-TW" altLang="en-US" dirty="0"/>
              <a:t>的卷積核，因此設為</a:t>
            </a:r>
            <a:r>
              <a:rPr lang="en-US" altLang="zh-TW" dirty="0"/>
              <a:t>2</a:t>
            </a:r>
            <a:r>
              <a:rPr lang="zh-TW" altLang="en-US" dirty="0"/>
              <a:t>，</a:t>
            </a:r>
            <a:r>
              <a:rPr lang="en-US" altLang="zh-TW" dirty="0"/>
              <a:t>r</a:t>
            </a:r>
            <a:r>
              <a:rPr lang="zh-TW" altLang="en-US" dirty="0"/>
              <a:t>則是調整</a:t>
            </a:r>
            <a:r>
              <a:rPr lang="en-US" altLang="zh-TW" dirty="0"/>
              <a:t>RSK</a:t>
            </a:r>
            <a:r>
              <a:rPr lang="zh-TW" altLang="en-US" dirty="0"/>
              <a:t> </a:t>
            </a:r>
            <a:r>
              <a:rPr lang="en-US" altLang="zh-TW" dirty="0"/>
              <a:t>block</a:t>
            </a:r>
            <a:r>
              <a:rPr lang="zh-TW" altLang="en-US" dirty="0"/>
              <a:t>中第一個全連接層的</a:t>
            </a:r>
            <a:r>
              <a:rPr lang="en-US" altLang="zh-TW" dirty="0"/>
              <a:t>output channel</a:t>
            </a:r>
            <a:r>
              <a:rPr lang="zh-TW" altLang="en-US" dirty="0"/>
              <a:t>，我們設定為</a:t>
            </a:r>
            <a:r>
              <a:rPr lang="en-US" altLang="zh-TW" dirty="0"/>
              <a:t>8</a:t>
            </a:r>
            <a:r>
              <a:rPr lang="zh-TW" altLang="en-US" dirty="0"/>
              <a:t>，</a:t>
            </a:r>
            <a:r>
              <a:rPr lang="en-US" altLang="zh-TW" dirty="0"/>
              <a:t>dropout rate</a:t>
            </a:r>
            <a:r>
              <a:rPr lang="zh-TW" altLang="en-US" dirty="0"/>
              <a:t>都設為</a:t>
            </a:r>
            <a:r>
              <a:rPr lang="en-US" altLang="zh-TW" dirty="0"/>
              <a:t>0.2</a:t>
            </a:r>
            <a:r>
              <a:rPr lang="zh-TW" altLang="en-US" dirty="0"/>
              <a:t>，最後，我們的模型參數量約為</a:t>
            </a:r>
            <a:r>
              <a:rPr lang="en-US" altLang="zh-TW" dirty="0"/>
              <a:t>114K</a:t>
            </a:r>
            <a:r>
              <a:rPr lang="zh-TW" altLang="en-US" dirty="0"/>
              <a:t>。</a:t>
            </a:r>
            <a:endParaRPr lang="en-US" altLang="zh-TW" dirty="0"/>
          </a:p>
        </p:txBody>
      </p:sp>
    </p:spTree>
    <p:extLst>
      <p:ext uri="{BB962C8B-B14F-4D97-AF65-F5344CB8AC3E}">
        <p14:creationId xmlns:p14="http://schemas.microsoft.com/office/powerpoint/2010/main" val="16316904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接下來是</a:t>
            </a:r>
            <a:r>
              <a:rPr lang="en-US" altLang="zh-TW" dirty="0"/>
              <a:t>Experimental results</a:t>
            </a:r>
            <a:r>
              <a:rPr lang="zh-TW" altLang="en-US" dirty="0"/>
              <a:t>，這邊是我們所使用的環境，我們使用的電腦作業系統為</a:t>
            </a:r>
            <a:r>
              <a:rPr lang="en-US" altLang="zh-TW" dirty="0"/>
              <a:t>ubuntu</a:t>
            </a:r>
            <a:r>
              <a:rPr lang="zh-TW" altLang="en-US" dirty="0"/>
              <a:t>，</a:t>
            </a:r>
            <a:r>
              <a:rPr lang="en-US" altLang="zh-TW" dirty="0"/>
              <a:t>CPU</a:t>
            </a:r>
            <a:r>
              <a:rPr lang="zh-TW" altLang="en-US" dirty="0"/>
              <a:t>為</a:t>
            </a:r>
            <a:r>
              <a:rPr lang="en-US" altLang="zh-TW" dirty="0"/>
              <a:t>intel Core i7</a:t>
            </a:r>
            <a:r>
              <a:rPr lang="zh-TW" altLang="en-US" dirty="0"/>
              <a:t>，</a:t>
            </a:r>
            <a:r>
              <a:rPr lang="en-US" altLang="zh-TW" dirty="0"/>
              <a:t>GPU</a:t>
            </a:r>
            <a:r>
              <a:rPr lang="zh-TW" altLang="en-US" dirty="0"/>
              <a:t>為</a:t>
            </a:r>
            <a:r>
              <a:rPr lang="en-US" altLang="zh-TW" dirty="0"/>
              <a:t>Nvidia GeForce RTX 3090</a:t>
            </a:r>
            <a:r>
              <a:rPr lang="zh-TW" altLang="en-US" dirty="0"/>
              <a:t>，程式語言為</a:t>
            </a:r>
            <a:r>
              <a:rPr lang="en-US" altLang="zh-TW" dirty="0"/>
              <a:t>python</a:t>
            </a:r>
            <a:r>
              <a:rPr lang="zh-TW" altLang="en-US" dirty="0"/>
              <a:t>，使用的</a:t>
            </a:r>
            <a:r>
              <a:rPr lang="en-US" altLang="zh-TW" dirty="0"/>
              <a:t>deep learning</a:t>
            </a:r>
            <a:r>
              <a:rPr lang="zh-TW" altLang="en-US" dirty="0"/>
              <a:t>框架為</a:t>
            </a:r>
            <a:r>
              <a:rPr lang="en-US" altLang="zh-TW" dirty="0" err="1"/>
              <a:t>pytorch</a:t>
            </a:r>
            <a:r>
              <a:rPr lang="zh-TW" altLang="en-US" dirty="0"/>
              <a:t>。</a:t>
            </a:r>
          </a:p>
        </p:txBody>
      </p:sp>
    </p:spTree>
    <p:extLst>
      <p:ext uri="{BB962C8B-B14F-4D97-AF65-F5344CB8AC3E}">
        <p14:creationId xmlns:p14="http://schemas.microsoft.com/office/powerpoint/2010/main" val="8799080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再來是我們訓練模型前的設定，我們的訓練有</a:t>
            </a:r>
            <a:r>
              <a:rPr lang="en-US" altLang="zh-TW" dirty="0"/>
              <a:t>50epoch</a:t>
            </a:r>
            <a:r>
              <a:rPr lang="zh-TW" altLang="en-US" dirty="0"/>
              <a:t>，</a:t>
            </a:r>
            <a:r>
              <a:rPr lang="en-US" altLang="zh-TW" dirty="0"/>
              <a:t>batch size</a:t>
            </a:r>
            <a:r>
              <a:rPr lang="zh-TW" altLang="en-US" dirty="0"/>
              <a:t>為</a:t>
            </a:r>
            <a:r>
              <a:rPr lang="en-US" altLang="zh-TW" dirty="0"/>
              <a:t>256</a:t>
            </a:r>
            <a:r>
              <a:rPr lang="zh-TW" altLang="en-US" dirty="0"/>
              <a:t>，權重總共更新了</a:t>
            </a:r>
            <a:r>
              <a:rPr lang="en-US" altLang="zh-TW" dirty="0"/>
              <a:t>2465</a:t>
            </a:r>
            <a:r>
              <a:rPr lang="zh-TW" altLang="en-US" dirty="0"/>
              <a:t>次，</a:t>
            </a:r>
            <a:r>
              <a:rPr lang="en-US" altLang="zh-TW" dirty="0"/>
              <a:t>learning rate</a:t>
            </a:r>
            <a:r>
              <a:rPr lang="zh-TW" altLang="en-US" dirty="0"/>
              <a:t>的部分，初始值設定為</a:t>
            </a:r>
            <a:r>
              <a:rPr lang="en-US" altLang="zh-TW" dirty="0"/>
              <a:t>1x10-4</a:t>
            </a:r>
            <a:r>
              <a:rPr lang="zh-TW" altLang="en-US" dirty="0"/>
              <a:t>，然後在跑到一半的</a:t>
            </a:r>
            <a:r>
              <a:rPr lang="en-US" altLang="zh-TW" dirty="0"/>
              <a:t>epoch</a:t>
            </a:r>
            <a:r>
              <a:rPr lang="zh-TW" altLang="en-US" dirty="0"/>
              <a:t>後，也就是</a:t>
            </a:r>
            <a:r>
              <a:rPr lang="en-US" altLang="zh-TW" dirty="0"/>
              <a:t>25</a:t>
            </a:r>
            <a:r>
              <a:rPr lang="zh-TW" altLang="en-US" dirty="0"/>
              <a:t>圈後，調降成</a:t>
            </a:r>
            <a:r>
              <a:rPr lang="en-US" altLang="zh-TW" dirty="0"/>
              <a:t>1x10-5</a:t>
            </a:r>
            <a:r>
              <a:rPr lang="zh-TW" altLang="en-US" dirty="0"/>
              <a:t>，使用的</a:t>
            </a:r>
            <a:r>
              <a:rPr lang="en-US" altLang="zh-TW" dirty="0"/>
              <a:t>optimizer</a:t>
            </a:r>
            <a:r>
              <a:rPr lang="zh-TW" altLang="en-US" dirty="0"/>
              <a:t>為</a:t>
            </a:r>
            <a:r>
              <a:rPr lang="en-US" altLang="zh-TW" dirty="0" err="1"/>
              <a:t>adam</a:t>
            </a:r>
            <a:r>
              <a:rPr lang="zh-TW" altLang="en-US" dirty="0"/>
              <a:t>，</a:t>
            </a:r>
            <a:r>
              <a:rPr lang="en-US" altLang="zh-TW" dirty="0"/>
              <a:t>loss</a:t>
            </a:r>
            <a:r>
              <a:rPr lang="zh-TW" altLang="en-US" dirty="0"/>
              <a:t> </a:t>
            </a:r>
            <a:r>
              <a:rPr lang="en-US" altLang="zh-TW" dirty="0"/>
              <a:t>function</a:t>
            </a:r>
            <a:r>
              <a:rPr lang="zh-TW" altLang="en-US" dirty="0"/>
              <a:t>為</a:t>
            </a:r>
            <a:r>
              <a:rPr lang="en-US" altLang="zh-TW" dirty="0"/>
              <a:t>binary cross entropy</a:t>
            </a:r>
            <a:r>
              <a:rPr lang="zh-TW" altLang="en-US" dirty="0"/>
              <a:t>，而模型的初始權重為</a:t>
            </a:r>
            <a:r>
              <a:rPr lang="en-US" altLang="zh-TW" dirty="0" err="1"/>
              <a:t>kaiming</a:t>
            </a:r>
            <a:r>
              <a:rPr lang="en-US" altLang="zh-TW" dirty="0"/>
              <a:t> uniform distribution</a:t>
            </a:r>
            <a:r>
              <a:rPr lang="zh-TW" altLang="en-US" dirty="0"/>
              <a:t>，這是</a:t>
            </a:r>
            <a:r>
              <a:rPr lang="en-US" altLang="zh-TW" dirty="0" err="1"/>
              <a:t>pytorch</a:t>
            </a:r>
            <a:r>
              <a:rPr lang="zh-TW" altLang="en-US" dirty="0"/>
              <a:t>的預設初始化函數，可以使卷積的輸出較穩定，還能避免訓練時出現剃度消失或梯度爆炸的情況。</a:t>
            </a:r>
            <a:endParaRPr lang="en-US" altLang="zh-TW" dirty="0"/>
          </a:p>
        </p:txBody>
      </p:sp>
    </p:spTree>
    <p:extLst>
      <p:ext uri="{BB962C8B-B14F-4D97-AF65-F5344CB8AC3E}">
        <p14:creationId xmlns:p14="http://schemas.microsoft.com/office/powerpoint/2010/main" val="9812046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在所使用的資料集中，我們只使用</a:t>
            </a:r>
            <a:r>
              <a:rPr lang="en-US" altLang="zh-TW" dirty="0"/>
              <a:t>CT</a:t>
            </a:r>
            <a:r>
              <a:rPr lang="zh-TW" altLang="en-US" dirty="0"/>
              <a:t>影像，</a:t>
            </a:r>
            <a:r>
              <a:rPr lang="en-US" altLang="zh-TW" dirty="0"/>
              <a:t>CT</a:t>
            </a:r>
            <a:r>
              <a:rPr lang="zh-TW" altLang="en-US" dirty="0"/>
              <a:t>影像是一種利用數位幾何處理後重建得出的三維醫學影像。主要是透過</a:t>
            </a:r>
            <a:r>
              <a:rPr lang="en-US" altLang="zh-TW" dirty="0"/>
              <a:t>X-Ray</a:t>
            </a:r>
            <a:r>
              <a:rPr lang="zh-TW" altLang="en-US" dirty="0"/>
              <a:t>在多個來源照射人體，由於不同的生物組織對</a:t>
            </a:r>
            <a:r>
              <a:rPr lang="en-US" altLang="zh-TW" dirty="0"/>
              <a:t>X-ray</a:t>
            </a:r>
            <a:r>
              <a:rPr lang="zh-TW" altLang="en-US" dirty="0"/>
              <a:t>的吸收率不同，所以在通過三維技術重建後，可以得出灰階的斷層面影像。另外，每個像素值所代表的並不是顏色或亮度，而是一個叫個</a:t>
            </a:r>
            <a:r>
              <a:rPr lang="en-US" altLang="zh-TW" dirty="0"/>
              <a:t>Hounsfield unit</a:t>
            </a:r>
            <a:r>
              <a:rPr lang="zh-TW" altLang="en-US" dirty="0"/>
              <a:t>的值，是用來描述物質放射密度的量化值。</a:t>
            </a:r>
            <a:endParaRPr lang="en-US" altLang="zh-TW" dirty="0"/>
          </a:p>
          <a:p>
            <a:endParaRPr lang="en-US" altLang="zh-TW" dirty="0"/>
          </a:p>
        </p:txBody>
      </p:sp>
    </p:spTree>
    <p:extLst>
      <p:ext uri="{BB962C8B-B14F-4D97-AF65-F5344CB8AC3E}">
        <p14:creationId xmlns:p14="http://schemas.microsoft.com/office/powerpoint/2010/main" val="25089505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然後我們使用影像增強來加強泛化能力，我們只使用基本的旋轉跟水平翻轉兩種操作，並且對每一顆肺結節都做一樣的操作，在旋轉中，我們做順時針旋轉，以</a:t>
            </a:r>
            <a:r>
              <a:rPr lang="en-US" altLang="zh-TW" dirty="0"/>
              <a:t>45</a:t>
            </a:r>
            <a:r>
              <a:rPr lang="zh-TW" altLang="en-US" dirty="0"/>
              <a:t>度為一個單位，所以總共轉了</a:t>
            </a:r>
            <a:r>
              <a:rPr lang="en-US" altLang="zh-TW" dirty="0"/>
              <a:t>7</a:t>
            </a:r>
            <a:r>
              <a:rPr lang="zh-TW" altLang="en-US" dirty="0"/>
              <a:t>種角度，加上原始影像就有</a:t>
            </a:r>
            <a:r>
              <a:rPr lang="en-US" altLang="zh-TW" dirty="0"/>
              <a:t>8</a:t>
            </a:r>
            <a:r>
              <a:rPr lang="zh-TW" altLang="en-US" dirty="0"/>
              <a:t>種不同角度的影像，接著翻轉影像後，再旋轉一次，那，透過這樣的影像增強，會使我們的資料量增加</a:t>
            </a:r>
            <a:r>
              <a:rPr lang="en-US" altLang="zh-TW" dirty="0"/>
              <a:t>16</a:t>
            </a:r>
            <a:r>
              <a:rPr lang="zh-TW" altLang="en-US" dirty="0"/>
              <a:t>倍，從</a:t>
            </a:r>
            <a:r>
              <a:rPr lang="en-US" altLang="zh-TW" dirty="0"/>
              <a:t>877</a:t>
            </a:r>
            <a:r>
              <a:rPr lang="zh-TW" altLang="en-US" dirty="0"/>
              <a:t>顆肺結節變成</a:t>
            </a:r>
            <a:r>
              <a:rPr lang="en-US" altLang="zh-TW" dirty="0"/>
              <a:t>14032</a:t>
            </a:r>
            <a:r>
              <a:rPr lang="zh-TW" altLang="en-US" dirty="0"/>
              <a:t>顆。</a:t>
            </a:r>
          </a:p>
        </p:txBody>
      </p:sp>
    </p:spTree>
    <p:extLst>
      <p:ext uri="{BB962C8B-B14F-4D97-AF65-F5344CB8AC3E}">
        <p14:creationId xmlns:p14="http://schemas.microsoft.com/office/powerpoint/2010/main" val="32491427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在評估方法上，我們使用</a:t>
            </a:r>
            <a:r>
              <a:rPr lang="en-US" altLang="zh-TW" dirty="0"/>
              <a:t>10-fold</a:t>
            </a:r>
            <a:r>
              <a:rPr lang="zh-TW" altLang="en-US" dirty="0"/>
              <a:t>交叉驗證，也就是將資料分成</a:t>
            </a:r>
            <a:r>
              <a:rPr lang="en-US" altLang="zh-TW" dirty="0"/>
              <a:t>10</a:t>
            </a:r>
            <a:r>
              <a:rPr lang="zh-TW" altLang="en-US" dirty="0"/>
              <a:t>等分，拿其中</a:t>
            </a:r>
            <a:r>
              <a:rPr lang="en-US" altLang="zh-TW" dirty="0"/>
              <a:t>9</a:t>
            </a:r>
            <a:r>
              <a:rPr lang="zh-TW" altLang="en-US" dirty="0"/>
              <a:t>份來做訓練，剩下一份作為驗證資料，其中訓練時會使用資料增強後的資料，而驗證的資料則不會做資料增強，因為我們的資料數量無法剛好整除，所以大約會有</a:t>
            </a:r>
            <a:r>
              <a:rPr lang="en-US" altLang="zh-TW" dirty="0"/>
              <a:t>12628</a:t>
            </a:r>
            <a:r>
              <a:rPr lang="zh-TW" altLang="en-US" dirty="0"/>
              <a:t>顆肺結節為訓練資料，大約</a:t>
            </a:r>
            <a:r>
              <a:rPr lang="en-US" altLang="zh-TW" dirty="0"/>
              <a:t>88</a:t>
            </a:r>
            <a:r>
              <a:rPr lang="zh-TW" altLang="en-US" dirty="0"/>
              <a:t>顆肺結節為驗證資料，接著依序把</a:t>
            </a:r>
            <a:r>
              <a:rPr lang="en-US" altLang="zh-TW" dirty="0"/>
              <a:t>10</a:t>
            </a:r>
            <a:r>
              <a:rPr lang="zh-TW" altLang="en-US" dirty="0"/>
              <a:t>個等份都做一次驗證，最後從這</a:t>
            </a:r>
            <a:r>
              <a:rPr lang="en-US" altLang="zh-TW" dirty="0"/>
              <a:t>10</a:t>
            </a:r>
            <a:r>
              <a:rPr lang="zh-TW" altLang="en-US" dirty="0"/>
              <a:t>次訓練的驗證結果中，挑選出每次最好的結果取平均，作為模型最終的結果。</a:t>
            </a:r>
          </a:p>
        </p:txBody>
      </p:sp>
    </p:spTree>
    <p:extLst>
      <p:ext uri="{BB962C8B-B14F-4D97-AF65-F5344CB8AC3E}">
        <p14:creationId xmlns:p14="http://schemas.microsoft.com/office/powerpoint/2010/main" val="32309240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再來介紹我們所使用的評估指標，我們使用了五種評估指標，分別是</a:t>
            </a:r>
            <a:r>
              <a:rPr lang="en-US" altLang="zh-TW" dirty="0"/>
              <a:t>AUC</a:t>
            </a:r>
            <a:r>
              <a:rPr lang="zh-TW" altLang="en-US" dirty="0"/>
              <a:t>、</a:t>
            </a:r>
            <a:r>
              <a:rPr lang="en-US" altLang="zh-TW" dirty="0"/>
              <a:t>Accuracy</a:t>
            </a:r>
            <a:r>
              <a:rPr lang="zh-TW" altLang="en-US" dirty="0"/>
              <a:t>、</a:t>
            </a:r>
            <a:r>
              <a:rPr lang="en-US" altLang="zh-TW" dirty="0"/>
              <a:t>Sensitivity</a:t>
            </a:r>
            <a:r>
              <a:rPr lang="zh-TW" altLang="en-US" dirty="0"/>
              <a:t>、</a:t>
            </a:r>
            <a:r>
              <a:rPr lang="en-US" altLang="zh-TW" dirty="0"/>
              <a:t>Specificity</a:t>
            </a:r>
            <a:r>
              <a:rPr lang="zh-TW" altLang="en-US" dirty="0"/>
              <a:t>以及</a:t>
            </a:r>
            <a:r>
              <a:rPr lang="en-US" altLang="zh-TW" dirty="0"/>
              <a:t>Precision</a:t>
            </a:r>
            <a:r>
              <a:rPr lang="zh-TW" altLang="en-US" dirty="0"/>
              <a:t>，右下角這張圖為</a:t>
            </a:r>
            <a:r>
              <a:rPr lang="en-US" altLang="zh-TW" dirty="0"/>
              <a:t>ROC</a:t>
            </a:r>
            <a:r>
              <a:rPr lang="zh-TW" altLang="en-US" dirty="0"/>
              <a:t>曲線，專門用在分析二元分類的任務，圖中</a:t>
            </a:r>
            <a:r>
              <a:rPr lang="en-US" altLang="zh-TW" dirty="0"/>
              <a:t>TPR</a:t>
            </a:r>
            <a:r>
              <a:rPr lang="zh-TW" altLang="en-US" dirty="0"/>
              <a:t>就是</a:t>
            </a:r>
            <a:r>
              <a:rPr lang="en-US" altLang="zh-TW" dirty="0"/>
              <a:t>Sensitivity</a:t>
            </a:r>
            <a:r>
              <a:rPr lang="zh-TW" altLang="en-US" dirty="0"/>
              <a:t>，也可以稱為</a:t>
            </a:r>
            <a:r>
              <a:rPr lang="en-US" altLang="zh-TW" dirty="0"/>
              <a:t>Recall</a:t>
            </a:r>
            <a:r>
              <a:rPr lang="zh-TW" altLang="en-US" dirty="0"/>
              <a:t>，這個指標就是在說明，所有惡性肺結節中，被正確的診斷出來的機率，這是個很重要的指標，而</a:t>
            </a:r>
            <a:r>
              <a:rPr lang="en-US" altLang="zh-TW" dirty="0"/>
              <a:t>FPR</a:t>
            </a:r>
            <a:r>
              <a:rPr lang="zh-TW" altLang="en-US" dirty="0"/>
              <a:t>則是在所有良性肺結節之中，被誤診為惡性的機率，而</a:t>
            </a:r>
            <a:r>
              <a:rPr lang="en-US" altLang="zh-TW" dirty="0"/>
              <a:t>AUC</a:t>
            </a:r>
            <a:r>
              <a:rPr lang="zh-TW" altLang="en-US" dirty="0"/>
              <a:t>就是這個曲線下的面積，可以描述</a:t>
            </a:r>
            <a:r>
              <a:rPr lang="en-US" altLang="zh-TW" dirty="0"/>
              <a:t>TPR</a:t>
            </a:r>
            <a:r>
              <a:rPr lang="zh-TW" altLang="en-US" dirty="0"/>
              <a:t>跟</a:t>
            </a:r>
            <a:r>
              <a:rPr lang="en-US" altLang="zh-TW" dirty="0"/>
              <a:t>FPR</a:t>
            </a:r>
            <a:r>
              <a:rPr lang="zh-TW" altLang="en-US" dirty="0"/>
              <a:t>之間的關係，然後</a:t>
            </a:r>
            <a:r>
              <a:rPr lang="en-US" altLang="zh-TW" dirty="0"/>
              <a:t>Precision</a:t>
            </a:r>
            <a:r>
              <a:rPr lang="zh-TW" altLang="en-US" dirty="0"/>
              <a:t>則是在被診斷出為惡性的肺結節中，真的為惡性的機率，而我們後面在評估方法的時候，主要會以</a:t>
            </a:r>
            <a:r>
              <a:rPr lang="en-US" altLang="zh-TW" dirty="0"/>
              <a:t>AUC</a:t>
            </a:r>
            <a:r>
              <a:rPr lang="zh-TW" altLang="en-US" dirty="0"/>
              <a:t>、</a:t>
            </a:r>
            <a:r>
              <a:rPr lang="en-US" altLang="zh-TW" dirty="0"/>
              <a:t>Accuracy</a:t>
            </a:r>
            <a:r>
              <a:rPr lang="zh-TW" altLang="en-US" dirty="0"/>
              <a:t>以及</a:t>
            </a:r>
            <a:r>
              <a:rPr lang="en-US" altLang="zh-TW" dirty="0"/>
              <a:t>Sensitivity</a:t>
            </a:r>
            <a:r>
              <a:rPr lang="zh-TW" altLang="en-US" dirty="0"/>
              <a:t>來作為判斷模型好壞的主要標準。</a:t>
            </a:r>
          </a:p>
        </p:txBody>
      </p:sp>
    </p:spTree>
    <p:extLst>
      <p:ext uri="{BB962C8B-B14F-4D97-AF65-F5344CB8AC3E}">
        <p14:creationId xmlns:p14="http://schemas.microsoft.com/office/powerpoint/2010/main" val="723158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39332108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這張是加入</a:t>
            </a:r>
            <a:r>
              <a:rPr lang="en-US" altLang="zh-TW" dirty="0"/>
              <a:t>HOM</a:t>
            </a:r>
            <a:r>
              <a:rPr lang="zh-TW" altLang="en-US" dirty="0"/>
              <a:t>特徵後，使用</a:t>
            </a:r>
            <a:r>
              <a:rPr lang="en-US" altLang="zh-TW" dirty="0"/>
              <a:t>10-fold</a:t>
            </a:r>
            <a:r>
              <a:rPr lang="zh-TW" altLang="en-US" dirty="0"/>
              <a:t>交叉驗證的</a:t>
            </a:r>
            <a:r>
              <a:rPr lang="en-US" altLang="zh-TW" dirty="0"/>
              <a:t>ROC</a:t>
            </a:r>
            <a:r>
              <a:rPr lang="zh-TW" altLang="en-US" dirty="0"/>
              <a:t>曲線，而深藍色實線為將</a:t>
            </a:r>
            <a:r>
              <a:rPr lang="en-US" altLang="zh-TW" dirty="0"/>
              <a:t>10</a:t>
            </a:r>
            <a:r>
              <a:rPr lang="zh-TW" altLang="en-US" dirty="0"/>
              <a:t>次結果平均後的最終結果。</a:t>
            </a:r>
          </a:p>
        </p:txBody>
      </p:sp>
    </p:spTree>
    <p:extLst>
      <p:ext uri="{BB962C8B-B14F-4D97-AF65-F5344CB8AC3E}">
        <p14:creationId xmlns:p14="http://schemas.microsoft.com/office/powerpoint/2010/main" val="1777226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41989020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這裡展示肺部的</a:t>
            </a:r>
            <a:r>
              <a:rPr lang="en-US" altLang="zh-TW" dirty="0"/>
              <a:t>CT</a:t>
            </a:r>
            <a:r>
              <a:rPr lang="zh-TW" altLang="en-US" dirty="0"/>
              <a:t>影像，由於</a:t>
            </a:r>
            <a:r>
              <a:rPr lang="en-US" altLang="zh-TW" dirty="0"/>
              <a:t>CT</a:t>
            </a:r>
            <a:r>
              <a:rPr lang="zh-TW" altLang="en-US" dirty="0"/>
              <a:t>是由許多張</a:t>
            </a:r>
            <a:r>
              <a:rPr lang="en-US" altLang="zh-TW" dirty="0"/>
              <a:t>2D</a:t>
            </a:r>
            <a:r>
              <a:rPr lang="zh-TW" altLang="en-US" dirty="0"/>
              <a:t>影像所建構出的一種三維醫學影像，所以在右圖中從左上到右下可以看出一個病例中的影像是連續的。</a:t>
            </a:r>
          </a:p>
        </p:txBody>
      </p:sp>
    </p:spTree>
    <p:extLst>
      <p:ext uri="{BB962C8B-B14F-4D97-AF65-F5344CB8AC3E}">
        <p14:creationId xmlns:p14="http://schemas.microsoft.com/office/powerpoint/2010/main" val="36697033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dirty="0"/>
              <a:t>那在我們的實驗中，使用了</a:t>
            </a:r>
            <a:r>
              <a:rPr lang="en-US" altLang="zh-TW" sz="1200" dirty="0"/>
              <a:t>anatomical plane</a:t>
            </a:r>
            <a:r>
              <a:rPr lang="zh-TW" altLang="en-US" sz="1200" dirty="0"/>
              <a:t>作為</a:t>
            </a:r>
            <a:r>
              <a:rPr lang="en-US" altLang="zh-TW" sz="1200" dirty="0"/>
              <a:t>input data</a:t>
            </a:r>
            <a:r>
              <a:rPr lang="zh-TW" altLang="en-US" sz="1200" dirty="0"/>
              <a:t>，</a:t>
            </a:r>
            <a:r>
              <a:rPr lang="en-US" altLang="zh-TW" sz="1200" dirty="0"/>
              <a:t>anatomical plane</a:t>
            </a:r>
            <a:r>
              <a:rPr lang="zh-TW" altLang="en-US" sz="1200" dirty="0"/>
              <a:t>是用來描述人體的橫切面，而</a:t>
            </a:r>
            <a:r>
              <a:rPr lang="en-US" altLang="zh-TW" sz="1200" dirty="0"/>
              <a:t>axial</a:t>
            </a:r>
            <a:r>
              <a:rPr lang="zh-TW" altLang="en-US" sz="1200" dirty="0"/>
              <a:t>、</a:t>
            </a:r>
            <a:r>
              <a:rPr lang="en-US" altLang="zh-TW" sz="1200" dirty="0"/>
              <a:t>coronal</a:t>
            </a:r>
            <a:r>
              <a:rPr lang="zh-TW" altLang="en-US" sz="1200" dirty="0"/>
              <a:t>跟</a:t>
            </a:r>
            <a:r>
              <a:rPr lang="en-US" altLang="zh-TW" sz="1200" dirty="0"/>
              <a:t>sagittal</a:t>
            </a:r>
            <a:r>
              <a:rPr lang="zh-TW" altLang="en-US" sz="1200" dirty="0"/>
              <a:t>為人體解頗學中常見的三種平面，左邊這張圖顯示了這三種平面的切法，右邊則是我們使用的肺部</a:t>
            </a:r>
            <a:r>
              <a:rPr lang="en-US" altLang="zh-TW" sz="1200" dirty="0"/>
              <a:t>CT</a:t>
            </a:r>
            <a:r>
              <a:rPr lang="zh-TW" altLang="en-US" sz="1200" dirty="0"/>
              <a:t>影像，依序為</a:t>
            </a:r>
            <a:r>
              <a:rPr lang="en-US" altLang="zh-TW" sz="1200" dirty="0"/>
              <a:t>axial</a:t>
            </a:r>
            <a:r>
              <a:rPr lang="zh-TW" altLang="en-US" sz="1200" dirty="0"/>
              <a:t>平面、</a:t>
            </a:r>
            <a:r>
              <a:rPr lang="en-US" altLang="zh-TW" sz="1200" dirty="0"/>
              <a:t>coronal</a:t>
            </a:r>
            <a:r>
              <a:rPr lang="zh-TW" altLang="en-US" sz="1200" dirty="0"/>
              <a:t>平面以及</a:t>
            </a:r>
            <a:r>
              <a:rPr lang="en-US" altLang="zh-TW" sz="1200" dirty="0"/>
              <a:t>sagittal</a:t>
            </a:r>
            <a:r>
              <a:rPr lang="zh-TW" altLang="en-US" sz="1200" dirty="0"/>
              <a:t>平面，會使用</a:t>
            </a:r>
            <a:r>
              <a:rPr lang="en-US" altLang="zh-TW" sz="1200" dirty="0"/>
              <a:t>anatomical plane</a:t>
            </a:r>
            <a:r>
              <a:rPr lang="zh-TW" altLang="en-US" sz="1200" dirty="0"/>
              <a:t>是因為，雖然</a:t>
            </a:r>
            <a:r>
              <a:rPr lang="en-US" altLang="zh-TW" sz="1200" dirty="0"/>
              <a:t>3d</a:t>
            </a:r>
            <a:r>
              <a:rPr lang="zh-TW" altLang="en-US" sz="1200" dirty="0"/>
              <a:t>的肺結節影像能帶來豐富的空間特徵，不過會佔用大量的記憶體，而且訓練時間緩慢，所以，如果使用</a:t>
            </a:r>
            <a:r>
              <a:rPr lang="en-US" altLang="zh-TW" sz="1200" dirty="0"/>
              <a:t>2d</a:t>
            </a:r>
            <a:r>
              <a:rPr lang="zh-TW" altLang="en-US" sz="1200" dirty="0"/>
              <a:t>影像能達到</a:t>
            </a:r>
            <a:r>
              <a:rPr lang="en-US" altLang="zh-TW" sz="1200" dirty="0"/>
              <a:t>3d</a:t>
            </a:r>
            <a:r>
              <a:rPr lang="zh-TW" altLang="en-US" sz="1200" dirty="0"/>
              <a:t>的效果，那我們認為</a:t>
            </a:r>
            <a:r>
              <a:rPr lang="en-US" altLang="zh-TW" sz="1200" dirty="0"/>
              <a:t>2d</a:t>
            </a:r>
            <a:r>
              <a:rPr lang="zh-TW" altLang="en-US" sz="1200" dirty="0"/>
              <a:t>影像會是更好的選擇，因為他不會占用太多記憶體，並且訓練時間更短，而</a:t>
            </a:r>
            <a:r>
              <a:rPr lang="en-US" altLang="zh-TW" sz="1200" dirty="0"/>
              <a:t>anatomical</a:t>
            </a:r>
            <a:r>
              <a:rPr lang="zh-TW" altLang="en-US" sz="1200" dirty="0"/>
              <a:t> </a:t>
            </a:r>
            <a:r>
              <a:rPr lang="en-US" altLang="zh-TW" sz="1200" dirty="0"/>
              <a:t>plane</a:t>
            </a:r>
            <a:r>
              <a:rPr lang="zh-TW" altLang="en-US" sz="1200" dirty="0"/>
              <a:t>是從</a:t>
            </a:r>
            <a:r>
              <a:rPr lang="en-US" altLang="zh-TW" sz="1200" dirty="0"/>
              <a:t>3d</a:t>
            </a:r>
            <a:r>
              <a:rPr lang="zh-TW" altLang="en-US" sz="1200" dirty="0"/>
              <a:t>的影像切割出來的，所以可以讓我們的輸入能仍能保有</a:t>
            </a:r>
            <a:r>
              <a:rPr lang="en-US" altLang="zh-TW" sz="1200" dirty="0" err="1"/>
              <a:t>x,y,z</a:t>
            </a:r>
            <a:r>
              <a:rPr lang="zh-TW" altLang="en-US" sz="1200" dirty="0"/>
              <a:t>三個方向的資訊。</a:t>
            </a:r>
            <a:endParaRPr lang="en-US" altLang="zh-TW" sz="1200" dirty="0"/>
          </a:p>
        </p:txBody>
      </p:sp>
    </p:spTree>
    <p:extLst>
      <p:ext uri="{BB962C8B-B14F-4D97-AF65-F5344CB8AC3E}">
        <p14:creationId xmlns:p14="http://schemas.microsoft.com/office/powerpoint/2010/main" val="2945181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那，這邊要介紹我們使用的</a:t>
            </a:r>
            <a:r>
              <a:rPr lang="en-US" altLang="zh-TW" dirty="0"/>
              <a:t>LIDC-IDRI</a:t>
            </a:r>
            <a:r>
              <a:rPr lang="zh-TW" altLang="en-US" dirty="0"/>
              <a:t>肺部醫學影像資料集，他是由國家癌症研究所所發起收集的，這個資料集共有</a:t>
            </a:r>
            <a:r>
              <a:rPr lang="en-US" altLang="zh-TW" dirty="0"/>
              <a:t>1010</a:t>
            </a:r>
            <a:r>
              <a:rPr lang="zh-TW" altLang="en-US" dirty="0"/>
              <a:t>位病人，而總共有</a:t>
            </a:r>
            <a:r>
              <a:rPr lang="en-US" altLang="zh-TW" dirty="0"/>
              <a:t>1018</a:t>
            </a:r>
            <a:r>
              <a:rPr lang="zh-TW" altLang="en-US" dirty="0"/>
              <a:t>個病例，每個病例裡面包含了多的</a:t>
            </a:r>
            <a:r>
              <a:rPr lang="en-US" altLang="zh-TW" dirty="0"/>
              <a:t>DICOM</a:t>
            </a:r>
            <a:r>
              <a:rPr lang="zh-TW" altLang="en-US" dirty="0"/>
              <a:t>檔案及一個</a:t>
            </a:r>
            <a:r>
              <a:rPr lang="en-US" altLang="zh-TW" dirty="0"/>
              <a:t>XML</a:t>
            </a:r>
            <a:r>
              <a:rPr lang="zh-TW" altLang="en-US" dirty="0"/>
              <a:t>檔案，而一個</a:t>
            </a:r>
            <a:r>
              <a:rPr lang="en-US" altLang="zh-TW" dirty="0"/>
              <a:t>DICOM</a:t>
            </a:r>
            <a:r>
              <a:rPr lang="zh-TW" altLang="en-US" dirty="0"/>
              <a:t>檔案中包含了一張肺部影像以及相關資訊，而</a:t>
            </a:r>
            <a:r>
              <a:rPr lang="en-US" altLang="zh-TW" dirty="0"/>
              <a:t>XML</a:t>
            </a:r>
            <a:r>
              <a:rPr lang="zh-TW" altLang="en-US" dirty="0"/>
              <a:t>檔案中記錄著由四位經驗豐富的胸腔放射科醫生進行兩階段的診斷標註，像是肺結節的大小、位置、輪廓座標以及惡性的等級。</a:t>
            </a:r>
            <a:endParaRPr lang="en-US" altLang="zh-TW" dirty="0"/>
          </a:p>
        </p:txBody>
      </p:sp>
    </p:spTree>
    <p:extLst>
      <p:ext uri="{BB962C8B-B14F-4D97-AF65-F5344CB8AC3E}">
        <p14:creationId xmlns:p14="http://schemas.microsoft.com/office/powerpoint/2010/main" val="1164387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在我們的資料集中，醫生將肺部病灶分為三類，分別是直徑大於等於</a:t>
            </a:r>
            <a:r>
              <a:rPr lang="en-US" altLang="zh-TW" dirty="0"/>
              <a:t>3mm</a:t>
            </a:r>
            <a:r>
              <a:rPr lang="zh-TW" altLang="en-US" dirty="0"/>
              <a:t>的肺結節跟小於</a:t>
            </a:r>
            <a:r>
              <a:rPr lang="en-US" altLang="zh-TW" dirty="0"/>
              <a:t>3mm</a:t>
            </a:r>
            <a:r>
              <a:rPr lang="zh-TW" altLang="en-US" dirty="0"/>
              <a:t>的肺結節，以及大於</a:t>
            </a:r>
            <a:r>
              <a:rPr lang="en-US" altLang="zh-TW" dirty="0"/>
              <a:t>3mm</a:t>
            </a:r>
            <a:r>
              <a:rPr lang="zh-TW" altLang="en-US" dirty="0"/>
              <a:t>的非肺結節，而只有大於等於</a:t>
            </a:r>
            <a:r>
              <a:rPr lang="en-US" altLang="zh-TW" dirty="0"/>
              <a:t>3mm</a:t>
            </a:r>
            <a:r>
              <a:rPr lang="zh-TW" altLang="en-US" dirty="0"/>
              <a:t>的肺結節會有輪廓以及惡性等級的標註，所以在我們的實驗中，只使用大於等於</a:t>
            </a:r>
            <a:r>
              <a:rPr lang="en-US" altLang="zh-TW" dirty="0"/>
              <a:t>3mm</a:t>
            </a:r>
            <a:r>
              <a:rPr lang="zh-TW" altLang="en-US" dirty="0"/>
              <a:t>的肺結節作為訓練的資料。而惡性等級總共分為五個，其中</a:t>
            </a:r>
            <a:r>
              <a:rPr lang="en-US" altLang="zh-TW" dirty="0"/>
              <a:t>level</a:t>
            </a:r>
            <a:r>
              <a:rPr lang="zh-TW" altLang="en-US" dirty="0"/>
              <a:t> </a:t>
            </a:r>
            <a:r>
              <a:rPr lang="en-US" altLang="zh-TW" dirty="0"/>
              <a:t>1</a:t>
            </a:r>
            <a:r>
              <a:rPr lang="zh-TW" altLang="en-US" dirty="0"/>
              <a:t>為極度不可能是癌症，再往上遞增到</a:t>
            </a:r>
            <a:r>
              <a:rPr lang="en-US" altLang="zh-TW" dirty="0"/>
              <a:t>level</a:t>
            </a:r>
            <a:r>
              <a:rPr lang="zh-TW" altLang="en-US" dirty="0"/>
              <a:t> </a:t>
            </a:r>
            <a:r>
              <a:rPr lang="en-US" altLang="zh-TW" dirty="0"/>
              <a:t>5</a:t>
            </a:r>
            <a:r>
              <a:rPr lang="zh-TW" altLang="en-US" dirty="0"/>
              <a:t>為極有可能是癌症。然後我們使用美國康乃爾大學視覺影像分析團隊提供的</a:t>
            </a:r>
            <a:r>
              <a:rPr lang="en-US" altLang="zh-TW" dirty="0"/>
              <a:t>LIDC</a:t>
            </a:r>
            <a:r>
              <a:rPr lang="zh-TW" altLang="en-US" dirty="0"/>
              <a:t>結節大小報告，這份報告中也只包含了直徑大於等於</a:t>
            </a:r>
            <a:r>
              <a:rPr lang="en-US" altLang="zh-TW" dirty="0"/>
              <a:t>3mm</a:t>
            </a:r>
            <a:r>
              <a:rPr lang="zh-TW" altLang="en-US" dirty="0"/>
              <a:t>的肺結節，他們製作這份報告的目的就是讓研究肺癌的人能夠利用相同的篩選標準去選擇</a:t>
            </a:r>
            <a:r>
              <a:rPr lang="en-US" altLang="zh-TW" dirty="0"/>
              <a:t>LIDC-IDRI</a:t>
            </a:r>
            <a:r>
              <a:rPr lang="zh-TW" altLang="en-US" dirty="0"/>
              <a:t>資料集裡面的肺結節。</a:t>
            </a:r>
          </a:p>
        </p:txBody>
      </p:sp>
    </p:spTree>
    <p:extLst>
      <p:ext uri="{BB962C8B-B14F-4D97-AF65-F5344CB8AC3E}">
        <p14:creationId xmlns:p14="http://schemas.microsoft.com/office/powerpoint/2010/main" val="3846357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接下來要介紹我們所提出的方法，這是我們的流程圖，我們會先介紹從</a:t>
            </a:r>
            <a:r>
              <a:rPr lang="en-US" altLang="zh-TW" dirty="0"/>
              <a:t>LIDC-IDRI</a:t>
            </a:r>
            <a:r>
              <a:rPr lang="zh-TW" altLang="en-US" dirty="0"/>
              <a:t>資料集中篩選出適合的肺結節，然後做資料預處裡，接著會介紹我們所設計的模型架構，就可以訓練模型來預測肺結節的良惡性，最後我們會使用不同方法來評估模型的效能，以及再加入紋理特徵來嘗試幫助機器去做更準確的判斷。</a:t>
            </a:r>
            <a:endParaRPr lang="en-US" altLang="zh-TW" dirty="0"/>
          </a:p>
        </p:txBody>
      </p:sp>
    </p:spTree>
    <p:extLst>
      <p:ext uri="{BB962C8B-B14F-4D97-AF65-F5344CB8AC3E}">
        <p14:creationId xmlns:p14="http://schemas.microsoft.com/office/powerpoint/2010/main" val="2759782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在我們的資料集中，每個肺結節會有</a:t>
            </a:r>
            <a:r>
              <a:rPr lang="en-US" altLang="zh-TW" dirty="0"/>
              <a:t>1~4</a:t>
            </a:r>
            <a:r>
              <a:rPr lang="zh-TW" altLang="en-US" dirty="0"/>
              <a:t>位醫生的標註，由於醫生的看法不一定相同，而且我們認為較多位醫生認定的肺結節比較有可能是真實的肺結節，所以我們挑出至少有</a:t>
            </a:r>
            <a:r>
              <a:rPr lang="en-US" altLang="zh-TW" dirty="0"/>
              <a:t>3</a:t>
            </a:r>
            <a:r>
              <a:rPr lang="zh-TW" altLang="en-US" dirty="0"/>
              <a:t>位以上醫生標註的肺結節作為使用的資料集，這樣，一個肺結節就會有</a:t>
            </a:r>
            <a:r>
              <a:rPr lang="en-US" altLang="zh-TW" dirty="0"/>
              <a:t>3</a:t>
            </a:r>
            <a:r>
              <a:rPr lang="zh-TW" altLang="en-US" dirty="0"/>
              <a:t>到</a:t>
            </a:r>
            <a:r>
              <a:rPr lang="en-US" altLang="zh-TW" dirty="0"/>
              <a:t>4</a:t>
            </a:r>
            <a:r>
              <a:rPr lang="zh-TW" altLang="en-US" dirty="0"/>
              <a:t>個惡性等級的標註，又因為惡性等級總共分成五類，因此我們取中位數來代表每一顆肺結節的惡性等級，並且將中位數大於</a:t>
            </a:r>
            <a:r>
              <a:rPr lang="en-US" altLang="zh-TW" dirty="0"/>
              <a:t>3</a:t>
            </a:r>
            <a:r>
              <a:rPr lang="zh-TW" altLang="en-US" dirty="0"/>
              <a:t>的標記為惡性，等於</a:t>
            </a:r>
            <a:r>
              <a:rPr lang="en-US" altLang="zh-TW" dirty="0"/>
              <a:t>3</a:t>
            </a:r>
            <a:r>
              <a:rPr lang="zh-TW" altLang="en-US" dirty="0"/>
              <a:t>的為不確定，小於</a:t>
            </a:r>
            <a:r>
              <a:rPr lang="en-US" altLang="zh-TW" dirty="0"/>
              <a:t>3</a:t>
            </a:r>
            <a:r>
              <a:rPr lang="zh-TW" altLang="en-US" dirty="0"/>
              <a:t>的為良性，並且比照其他文獻，將不確定的這些肺結節去除，最後，我們總共篩選出</a:t>
            </a:r>
            <a:r>
              <a:rPr lang="en-US" altLang="zh-TW" dirty="0"/>
              <a:t>877</a:t>
            </a:r>
            <a:r>
              <a:rPr lang="zh-TW" altLang="en-US" dirty="0"/>
              <a:t>顆肺結節作為我們的資料集。</a:t>
            </a:r>
          </a:p>
        </p:txBody>
      </p:sp>
    </p:spTree>
    <p:extLst>
      <p:ext uri="{BB962C8B-B14F-4D97-AF65-F5344CB8AC3E}">
        <p14:creationId xmlns:p14="http://schemas.microsoft.com/office/powerpoint/2010/main" val="27370594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在篩選完資料後，接下來要對肺部</a:t>
            </a:r>
            <a:r>
              <a:rPr lang="en-US" altLang="zh-TW" dirty="0"/>
              <a:t>CT</a:t>
            </a:r>
            <a:r>
              <a:rPr lang="zh-TW" altLang="en-US" dirty="0"/>
              <a:t>影像做一連串的預處理，來得到要輸入模型的肺結節影像，在</a:t>
            </a:r>
            <a:r>
              <a:rPr lang="en-US" altLang="zh-TW" dirty="0"/>
              <a:t>DICOM</a:t>
            </a:r>
            <a:r>
              <a:rPr lang="zh-TW" altLang="en-US" dirty="0"/>
              <a:t>檔案中讀出來的影像像素值並不是</a:t>
            </a:r>
            <a:r>
              <a:rPr lang="en-US" altLang="zh-TW" dirty="0"/>
              <a:t>Hounsfield unit</a:t>
            </a:r>
            <a:r>
              <a:rPr lang="zh-TW" altLang="en-US" dirty="0"/>
              <a:t>，所以需要去做轉換，另外，有些掃描器有圓柱形的邊界，但影像是方形的，所以會有一些超出邊界的地方，所以我們先將這些超出邊界的值設為</a:t>
            </a:r>
            <a:r>
              <a:rPr lang="en-US" altLang="zh-TW" dirty="0"/>
              <a:t>0</a:t>
            </a:r>
            <a:r>
              <a:rPr lang="zh-TW" altLang="en-US" dirty="0"/>
              <a:t>，接著使用這條公式，將這些像素值轉換為</a:t>
            </a:r>
            <a:r>
              <a:rPr lang="en-US" altLang="zh-TW" dirty="0"/>
              <a:t>Hounsfield unit</a:t>
            </a:r>
            <a:r>
              <a:rPr lang="zh-TW" altLang="en-US" dirty="0"/>
              <a:t>，其中斜率跟截距可以在</a:t>
            </a:r>
            <a:r>
              <a:rPr lang="en-US" altLang="zh-TW" dirty="0"/>
              <a:t>DICOM</a:t>
            </a:r>
            <a:r>
              <a:rPr lang="zh-TW" altLang="en-US" dirty="0"/>
              <a:t>檔案中的相關資訊中取得，那，因為</a:t>
            </a:r>
            <a:r>
              <a:rPr lang="en-US" altLang="zh-TW" dirty="0"/>
              <a:t>CT</a:t>
            </a:r>
            <a:r>
              <a:rPr lang="zh-TW" altLang="en-US" dirty="0"/>
              <a:t>影像的範圍通常是在</a:t>
            </a:r>
            <a:r>
              <a:rPr lang="en-US" altLang="zh-TW" dirty="0"/>
              <a:t>-1024</a:t>
            </a:r>
            <a:r>
              <a:rPr lang="zh-TW" altLang="en-US" dirty="0"/>
              <a:t>到</a:t>
            </a:r>
            <a:r>
              <a:rPr lang="en-US" altLang="zh-TW" dirty="0"/>
              <a:t>3071</a:t>
            </a:r>
            <a:r>
              <a:rPr lang="zh-TW" altLang="en-US" dirty="0"/>
              <a:t>之間，所以我們將這些像素值裁切到這個範圍內。</a:t>
            </a:r>
          </a:p>
        </p:txBody>
      </p:sp>
    </p:spTree>
    <p:extLst>
      <p:ext uri="{BB962C8B-B14F-4D97-AF65-F5344CB8AC3E}">
        <p14:creationId xmlns:p14="http://schemas.microsoft.com/office/powerpoint/2010/main" val="1703431493"/>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4.wdp"/><Relationship Id="rId7" Type="http://schemas.microsoft.com/office/2007/relationships/hdphoto" Target="../media/hdphoto5.wdp"/><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5.png"/><Relationship Id="rId11" Type="http://schemas.microsoft.com/office/2007/relationships/hdphoto" Target="../media/hdphoto2.wdp"/><Relationship Id="rId5" Type="http://schemas.microsoft.com/office/2007/relationships/hdphoto" Target="../media/hdphoto1.wdp"/><Relationship Id="rId10" Type="http://schemas.openxmlformats.org/officeDocument/2006/relationships/image" Target="../media/image2.png"/><Relationship Id="rId4" Type="http://schemas.openxmlformats.org/officeDocument/2006/relationships/image" Target="../media/image1.jpeg"/><Relationship Id="rId9" Type="http://schemas.microsoft.com/office/2007/relationships/hdphoto" Target="../media/hdphoto6.wdp"/></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hdphoto" Target="../media/hdphoto5.wdp"/><Relationship Id="rId7"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1.jpeg"/><Relationship Id="rId11" Type="http://schemas.microsoft.com/office/2007/relationships/hdphoto" Target="../media/hdphoto4.wdp"/><Relationship Id="rId5" Type="http://schemas.microsoft.com/office/2007/relationships/hdphoto" Target="../media/hdphoto6.wdp"/><Relationship Id="rId10" Type="http://schemas.openxmlformats.org/officeDocument/2006/relationships/image" Target="../media/image4.png"/><Relationship Id="rId4" Type="http://schemas.openxmlformats.org/officeDocument/2006/relationships/image" Target="../media/image6.png"/><Relationship Id="rId9" Type="http://schemas.microsoft.com/office/2007/relationships/hdphoto" Target="../media/hdphoto2.wdp"/></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4.wdp"/><Relationship Id="rId7"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1.jpeg"/><Relationship Id="rId11" Type="http://schemas.microsoft.com/office/2007/relationships/hdphoto" Target="../media/hdphoto6.wdp"/><Relationship Id="rId5" Type="http://schemas.microsoft.com/office/2007/relationships/hdphoto" Target="../media/hdphoto2.wdp"/><Relationship Id="rId10" Type="http://schemas.openxmlformats.org/officeDocument/2006/relationships/image" Target="../media/image6.png"/><Relationship Id="rId4" Type="http://schemas.openxmlformats.org/officeDocument/2006/relationships/image" Target="../media/image2.png"/><Relationship Id="rId9" Type="http://schemas.microsoft.com/office/2007/relationships/hdphoto" Target="../media/hdphoto5.wdp"/></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4.wdp"/><Relationship Id="rId7"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1.jpeg"/><Relationship Id="rId11" Type="http://schemas.microsoft.com/office/2007/relationships/hdphoto" Target="../media/hdphoto6.wdp"/><Relationship Id="rId5" Type="http://schemas.microsoft.com/office/2007/relationships/hdphoto" Target="../media/hdphoto2.wdp"/><Relationship Id="rId10" Type="http://schemas.openxmlformats.org/officeDocument/2006/relationships/image" Target="../media/image6.png"/><Relationship Id="rId4" Type="http://schemas.openxmlformats.org/officeDocument/2006/relationships/image" Target="../media/image2.png"/><Relationship Id="rId9" Type="http://schemas.microsoft.com/office/2007/relationships/hdphoto" Target="../media/hdphoto5.wdp"/></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4.wdp"/><Relationship Id="rId7"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1.jpeg"/><Relationship Id="rId11" Type="http://schemas.microsoft.com/office/2007/relationships/hdphoto" Target="../media/hdphoto6.wdp"/><Relationship Id="rId5" Type="http://schemas.microsoft.com/office/2007/relationships/hdphoto" Target="../media/hdphoto2.wdp"/><Relationship Id="rId10" Type="http://schemas.openxmlformats.org/officeDocument/2006/relationships/image" Target="../media/image6.png"/><Relationship Id="rId4" Type="http://schemas.openxmlformats.org/officeDocument/2006/relationships/image" Target="../media/image2.png"/><Relationship Id="rId9" Type="http://schemas.microsoft.com/office/2007/relationships/hdphoto" Target="../media/hdphoto5.wdp"/></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4.wdp"/><Relationship Id="rId7"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1.jpeg"/><Relationship Id="rId11" Type="http://schemas.microsoft.com/office/2007/relationships/hdphoto" Target="../media/hdphoto6.wdp"/><Relationship Id="rId5" Type="http://schemas.microsoft.com/office/2007/relationships/hdphoto" Target="../media/hdphoto2.wdp"/><Relationship Id="rId10" Type="http://schemas.openxmlformats.org/officeDocument/2006/relationships/image" Target="../media/image6.png"/><Relationship Id="rId4" Type="http://schemas.openxmlformats.org/officeDocument/2006/relationships/image" Target="../media/image2.png"/><Relationship Id="rId9" Type="http://schemas.microsoft.com/office/2007/relationships/hdphoto" Target="../media/hdphoto5.wdp"/></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4.wdp"/><Relationship Id="rId7" Type="http://schemas.microsoft.com/office/2007/relationships/hdphoto" Target="../media/hdphoto5.wdp"/><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5.png"/><Relationship Id="rId11" Type="http://schemas.microsoft.com/office/2007/relationships/hdphoto" Target="../media/hdphoto1.wdp"/><Relationship Id="rId5" Type="http://schemas.microsoft.com/office/2007/relationships/hdphoto" Target="../media/hdphoto2.wdp"/><Relationship Id="rId10" Type="http://schemas.openxmlformats.org/officeDocument/2006/relationships/image" Target="../media/image1.jpeg"/><Relationship Id="rId4" Type="http://schemas.openxmlformats.org/officeDocument/2006/relationships/image" Target="../media/image2.png"/><Relationship Id="rId9" Type="http://schemas.microsoft.com/office/2007/relationships/hdphoto" Target="../media/hdphoto6.wdp"/></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標題投影片">
    <p:spTree>
      <p:nvGrpSpPr>
        <p:cNvPr id="1" name=""/>
        <p:cNvGrpSpPr/>
        <p:nvPr/>
      </p:nvGrpSpPr>
      <p:grpSpPr>
        <a:xfrm>
          <a:off x="0" y="0"/>
          <a:ext cx="0" cy="0"/>
          <a:chOff x="0" y="0"/>
          <a:chExt cx="0" cy="0"/>
        </a:xfrm>
      </p:grpSpPr>
      <p:pic>
        <p:nvPicPr>
          <p:cNvPr id="14" name="圖片 13"/>
          <p:cNvPicPr>
            <a:picLocks noChangeAspect="1"/>
          </p:cNvPicPr>
          <p:nvPr userDrawn="1"/>
        </p:nvPicPr>
        <p:blipFill rotWithShape="1">
          <a:blip r:embed="rId2">
            <a:lum bright="70000" contrast="-70000"/>
            <a:extLst>
              <a:ext uri="{BEBA8EAE-BF5A-486C-A8C5-ECC9F3942E4B}">
                <a14:imgProps xmlns:a14="http://schemas.microsoft.com/office/drawing/2010/main">
                  <a14:imgLayer r:embed="rId3">
                    <a14:imgEffect>
                      <a14:artisticTexturizer/>
                    </a14:imgEffect>
                  </a14:imgLayer>
                </a14:imgProps>
              </a:ext>
              <a:ext uri="{28A0092B-C50C-407E-A947-70E740481C1C}">
                <a14:useLocalDpi xmlns:a14="http://schemas.microsoft.com/office/drawing/2010/main" val="0"/>
              </a:ext>
            </a:extLst>
          </a:blip>
          <a:srcRect l="50000" t="50000"/>
          <a:stretch/>
        </p:blipFill>
        <p:spPr>
          <a:xfrm>
            <a:off x="3491880" y="3573016"/>
            <a:ext cx="5610200" cy="3240360"/>
          </a:xfrm>
          <a:prstGeom prst="rect">
            <a:avLst/>
          </a:prstGeom>
          <a:ln>
            <a:noFill/>
          </a:ln>
          <a:effectLst>
            <a:glow>
              <a:schemeClr val="accent1">
                <a:alpha val="40000"/>
              </a:schemeClr>
            </a:glow>
            <a:softEdge rad="292100"/>
          </a:effectLst>
        </p:spPr>
      </p:pic>
      <p:pic>
        <p:nvPicPr>
          <p:cNvPr id="13" name="Picture 2"/>
          <p:cNvPicPr>
            <a:picLocks noChangeAspect="1" noChangeArrowheads="1"/>
          </p:cNvPicPr>
          <p:nvPr userDrawn="1"/>
        </p:nvPicPr>
        <p:blipFill rotWithShape="1">
          <a:blip r:embed="rId4">
            <a:duotone>
              <a:schemeClr val="accent6">
                <a:shade val="45000"/>
                <a:satMod val="135000"/>
              </a:schemeClr>
              <a:prstClr val="white"/>
            </a:duotone>
            <a:extLst>
              <a:ext uri="{BEBA8EAE-BF5A-486C-A8C5-ECC9F3942E4B}">
                <a14:imgProps xmlns:a14="http://schemas.microsoft.com/office/drawing/2010/main">
                  <a14:imgLayer r:embed="rId5">
                    <a14:imgEffect>
                      <a14:artisticPhotocopy/>
                    </a14:imgEffect>
                    <a14:imgEffect>
                      <a14:brightnessContrast bright="20000" contrast="-40000"/>
                    </a14:imgEffect>
                  </a14:imgLayer>
                </a14:imgProps>
              </a:ext>
              <a:ext uri="{28A0092B-C50C-407E-A947-70E740481C1C}">
                <a14:useLocalDpi xmlns:a14="http://schemas.microsoft.com/office/drawing/2010/main" val="0"/>
              </a:ext>
            </a:extLst>
          </a:blip>
          <a:srcRect l="19201" t="17951" r="2700" b="65605"/>
          <a:stretch/>
        </p:blipFill>
        <p:spPr bwMode="auto">
          <a:xfrm>
            <a:off x="1835696" y="-31204"/>
            <a:ext cx="7308304" cy="980296"/>
          </a:xfrm>
          <a:prstGeom prst="rect">
            <a:avLst/>
          </a:prstGeom>
          <a:noFill/>
          <a:ln>
            <a:noFill/>
          </a:ln>
          <a:effectLst>
            <a:softEdge rad="2286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標題 1"/>
          <p:cNvSpPr>
            <a:spLocks noGrp="1"/>
          </p:cNvSpPr>
          <p:nvPr>
            <p:ph type="ctrTitle"/>
          </p:nvPr>
        </p:nvSpPr>
        <p:spPr>
          <a:xfrm>
            <a:off x="611560" y="1268760"/>
            <a:ext cx="7772400" cy="1470025"/>
          </a:xfrm>
        </p:spPr>
        <p:txBody>
          <a:bodyPr/>
          <a:lstStyle/>
          <a:p>
            <a:r>
              <a:rPr lang="zh-TW" altLang="en-US" dirty="0"/>
              <a:t>按一下以編輯母片標題樣式</a:t>
            </a:r>
          </a:p>
        </p:txBody>
      </p:sp>
      <p:sp>
        <p:nvSpPr>
          <p:cNvPr id="3" name="副標題 2"/>
          <p:cNvSpPr>
            <a:spLocks noGrp="1"/>
          </p:cNvSpPr>
          <p:nvPr>
            <p:ph type="subTitle" idx="1"/>
          </p:nvPr>
        </p:nvSpPr>
        <p:spPr>
          <a:xfrm>
            <a:off x="1475656" y="306896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dirty="0"/>
              <a:t>按一下以編輯母片副標題樣式</a:t>
            </a:r>
          </a:p>
        </p:txBody>
      </p:sp>
      <p:sp>
        <p:nvSpPr>
          <p:cNvPr id="4" name="日期版面配置區 3"/>
          <p:cNvSpPr>
            <a:spLocks noGrp="1"/>
          </p:cNvSpPr>
          <p:nvPr>
            <p:ph type="dt" sz="half" idx="10"/>
          </p:nvPr>
        </p:nvSpPr>
        <p:spPr/>
        <p:txBody>
          <a:bodyPr/>
          <a:lstStyle/>
          <a:p>
            <a:fld id="{5BBEAD13-0566-4C6C-97E7-55F17F24B09F}" type="datetimeFigureOut">
              <a:rPr lang="zh-TW" altLang="en-US" smtClean="0"/>
              <a:t>2021/11/12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t>‹#›</a:t>
            </a:fld>
            <a:endParaRPr lang="zh-TW" altLang="en-US" dirty="0"/>
          </a:p>
        </p:txBody>
      </p:sp>
      <p:pic>
        <p:nvPicPr>
          <p:cNvPr id="12" name="圖片 11"/>
          <p:cNvPicPr>
            <a:picLocks noChangeAspect="1"/>
          </p:cNvPicPr>
          <p:nvPr userDrawn="1"/>
        </p:nvPicPr>
        <p:blipFill>
          <a:blip r:embed="rId6">
            <a:extLst>
              <a:ext uri="{BEBA8EAE-BF5A-486C-A8C5-ECC9F3942E4B}">
                <a14:imgProps xmlns:a14="http://schemas.microsoft.com/office/drawing/2010/main">
                  <a14:imgLayer r:embed="rId7">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79511" y="65473"/>
            <a:ext cx="3791197" cy="883619"/>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5BBEAD13-0566-4C6C-97E7-55F17F24B09F}" type="datetimeFigureOut">
              <a:rPr lang="zh-TW" altLang="en-US" smtClean="0"/>
              <a:t>2021/11/12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74638"/>
            <a:ext cx="2057400" cy="585152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57200" y="274638"/>
            <a:ext cx="6019800" cy="585152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5BBEAD13-0566-4C6C-97E7-55F17F24B09F}" type="datetimeFigureOut">
              <a:rPr lang="zh-TW" altLang="en-US" smtClean="0"/>
              <a:t>2021/11/12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pic>
        <p:nvPicPr>
          <p:cNvPr id="1027" name="Picture 3"/>
          <p:cNvPicPr>
            <a:picLocks noChangeAspect="1" noChangeArrowheads="1"/>
          </p:cNvPicPr>
          <p:nvPr userDrawn="1"/>
        </p:nvPicPr>
        <p:blipFill rotWithShape="1">
          <a:blip r:embed="rId2">
            <a:duotone>
              <a:schemeClr val="accent6">
                <a:shade val="45000"/>
                <a:satMod val="135000"/>
              </a:schemeClr>
              <a:prstClr val="white"/>
            </a:duotone>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rcRect l="28402" t="26059" r="22032" b="64884"/>
          <a:stretch/>
        </p:blipFill>
        <p:spPr bwMode="auto">
          <a:xfrm>
            <a:off x="0" y="771525"/>
            <a:ext cx="9144000" cy="776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圖片 10"/>
          <p:cNvPicPr>
            <a:picLocks noChangeAspect="1"/>
          </p:cNvPicPr>
          <p:nvPr userDrawn="1"/>
        </p:nvPicPr>
        <p:blipFill rotWithShape="1">
          <a:blip r:embed="rId4">
            <a:lum bright="70000" contrast="-70000"/>
            <a:extLst>
              <a:ext uri="{BEBA8EAE-BF5A-486C-A8C5-ECC9F3942E4B}">
                <a14:imgProps xmlns:a14="http://schemas.microsoft.com/office/drawing/2010/main">
                  <a14:imgLayer r:embed="rId5">
                    <a14:imgEffect>
                      <a14:artisticTexturizer/>
                    </a14:imgEffect>
                  </a14:imgLayer>
                </a14:imgProps>
              </a:ext>
              <a:ext uri="{28A0092B-C50C-407E-A947-70E740481C1C}">
                <a14:useLocalDpi xmlns:a14="http://schemas.microsoft.com/office/drawing/2010/main" val="0"/>
              </a:ext>
            </a:extLst>
          </a:blip>
          <a:srcRect t="48667" r="46250"/>
          <a:stretch/>
        </p:blipFill>
        <p:spPr>
          <a:xfrm>
            <a:off x="-180528" y="4005064"/>
            <a:ext cx="4095750" cy="2933700"/>
          </a:xfrm>
          <a:prstGeom prst="rect">
            <a:avLst/>
          </a:prstGeom>
          <a:effectLst>
            <a:softEdge rad="355600"/>
          </a:effectLst>
        </p:spPr>
      </p:pic>
      <p:pic>
        <p:nvPicPr>
          <p:cNvPr id="10" name="圖片 9"/>
          <p:cNvPicPr>
            <a:picLocks noChangeAspect="1"/>
          </p:cNvPicPr>
          <p:nvPr userDrawn="1"/>
        </p:nvPicPr>
        <p:blipFill>
          <a:blip r:embed="rId6" cstate="print">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a:off x="7524328" y="6165304"/>
            <a:ext cx="1512168" cy="571205"/>
          </a:xfrm>
          <a:prstGeom prst="rect">
            <a:avLst/>
          </a:prstGeom>
        </p:spPr>
      </p:pic>
      <p:pic>
        <p:nvPicPr>
          <p:cNvPr id="12" name="圖片 11"/>
          <p:cNvPicPr>
            <a:picLocks noChangeAspect="1"/>
          </p:cNvPicPr>
          <p:nvPr userDrawn="1"/>
        </p:nvPicPr>
        <p:blipFill>
          <a:blip r:embed="rId8" cstate="print">
            <a:lum bright="70000" contrast="-70000"/>
            <a:extLst>
              <a:ext uri="{BEBA8EAE-BF5A-486C-A8C5-ECC9F3942E4B}">
                <a14:imgProps xmlns:a14="http://schemas.microsoft.com/office/drawing/2010/main">
                  <a14:imgLayer r:embed="rId9">
                    <a14:imgEffect>
                      <a14:artisticTexturizer/>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6372200" y="5797238"/>
            <a:ext cx="948001" cy="939990"/>
          </a:xfrm>
          <a:prstGeom prst="rect">
            <a:avLst/>
          </a:prstGeom>
        </p:spPr>
      </p:pic>
      <p:pic>
        <p:nvPicPr>
          <p:cNvPr id="1026" name="Picture 2"/>
          <p:cNvPicPr>
            <a:picLocks noChangeAspect="1" noChangeArrowheads="1"/>
          </p:cNvPicPr>
          <p:nvPr userDrawn="1"/>
        </p:nvPicPr>
        <p:blipFill rotWithShape="1">
          <a:blip r:embed="rId10">
            <a:duotone>
              <a:schemeClr val="accent6">
                <a:shade val="45000"/>
                <a:satMod val="135000"/>
              </a:schemeClr>
              <a:prstClr val="white"/>
            </a:duotone>
            <a:extLst>
              <a:ext uri="{BEBA8EAE-BF5A-486C-A8C5-ECC9F3942E4B}">
                <a14:imgProps xmlns:a14="http://schemas.microsoft.com/office/drawing/2010/main">
                  <a14:imgLayer r:embed="rId11">
                    <a14:imgEffect>
                      <a14:artisticPhotocopy/>
                    </a14:imgEffect>
                    <a14:imgEffect>
                      <a14:brightnessContrast bright="20000" contrast="-40000"/>
                    </a14:imgEffect>
                  </a14:imgLayer>
                </a14:imgProps>
              </a:ext>
              <a:ext uri="{28A0092B-C50C-407E-A947-70E740481C1C}">
                <a14:useLocalDpi xmlns:a14="http://schemas.microsoft.com/office/drawing/2010/main" val="0"/>
              </a:ext>
            </a:extLst>
          </a:blip>
          <a:srcRect l="19201" t="17951" r="2700" b="65605"/>
          <a:stretch/>
        </p:blipFill>
        <p:spPr bwMode="auto">
          <a:xfrm>
            <a:off x="-180528" y="-99392"/>
            <a:ext cx="9521824" cy="1368152"/>
          </a:xfrm>
          <a:prstGeom prst="rect">
            <a:avLst/>
          </a:prstGeom>
          <a:noFill/>
          <a:ln>
            <a:noFill/>
          </a:ln>
          <a:effectLst>
            <a:softEdge rad="2286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標題 1"/>
          <p:cNvSpPr>
            <a:spLocks noGrp="1"/>
          </p:cNvSpPr>
          <p:nvPr>
            <p:ph type="title"/>
          </p:nvPr>
        </p:nvSpPr>
        <p:spPr>
          <a:xfrm>
            <a:off x="465584" y="106710"/>
            <a:ext cx="8229600" cy="1143000"/>
          </a:xfrm>
        </p:spPr>
        <p:txBody>
          <a:bodyPr/>
          <a:lstStyle/>
          <a:p>
            <a:r>
              <a:rPr lang="zh-TW" altLang="en-US" dirty="0"/>
              <a:t>按一下以編輯母片標題樣式</a:t>
            </a:r>
          </a:p>
        </p:txBody>
      </p:sp>
      <p:sp>
        <p:nvSpPr>
          <p:cNvPr id="3" name="內容版面配置區 2"/>
          <p:cNvSpPr>
            <a:spLocks noGrp="1"/>
          </p:cNvSpPr>
          <p:nvPr>
            <p:ph idx="1"/>
          </p:nvPr>
        </p:nvSpPr>
        <p:spPr/>
        <p:txBody>
          <a:body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日期版面配置區 3"/>
          <p:cNvSpPr>
            <a:spLocks noGrp="1"/>
          </p:cNvSpPr>
          <p:nvPr>
            <p:ph type="dt" sz="half" idx="10"/>
          </p:nvPr>
        </p:nvSpPr>
        <p:spPr/>
        <p:txBody>
          <a:bodyPr/>
          <a:lstStyle/>
          <a:p>
            <a:fld id="{5BBEAD13-0566-4C6C-97E7-55F17F24B09F}" type="datetimeFigureOut">
              <a:rPr lang="zh-TW" altLang="en-US" smtClean="0"/>
              <a:t>2021/11/12</a:t>
            </a:fld>
            <a:endParaRPr lang="zh-TW" altLang="en-US" dirty="0"/>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題">
    <p:spTree>
      <p:nvGrpSpPr>
        <p:cNvPr id="1" name=""/>
        <p:cNvGrpSpPr/>
        <p:nvPr/>
      </p:nvGrpSpPr>
      <p:grpSpPr>
        <a:xfrm>
          <a:off x="0" y="0"/>
          <a:ext cx="0" cy="0"/>
          <a:chOff x="0" y="0"/>
          <a:chExt cx="0" cy="0"/>
        </a:xfrm>
      </p:grpSpPr>
      <p:pic>
        <p:nvPicPr>
          <p:cNvPr id="15" name="圖片 14"/>
          <p:cNvPicPr>
            <a:picLocks noChangeAspect="1"/>
          </p:cNvPicPr>
          <p:nvPr userDrawn="1"/>
        </p:nvPicPr>
        <p:blipFill>
          <a:blip r:embed="rId2" cstate="print">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7452320" y="6166921"/>
            <a:ext cx="1512168" cy="571205"/>
          </a:xfrm>
          <a:prstGeom prst="rect">
            <a:avLst/>
          </a:prstGeom>
        </p:spPr>
      </p:pic>
      <p:pic>
        <p:nvPicPr>
          <p:cNvPr id="16" name="圖片 15"/>
          <p:cNvPicPr>
            <a:picLocks noChangeAspect="1"/>
          </p:cNvPicPr>
          <p:nvPr userDrawn="1"/>
        </p:nvPicPr>
        <p:blipFill>
          <a:blip r:embed="rId4" cstate="print">
            <a:lum bright="70000" contrast="-70000"/>
            <a:extLst>
              <a:ext uri="{BEBA8EAE-BF5A-486C-A8C5-ECC9F3942E4B}">
                <a14:imgProps xmlns:a14="http://schemas.microsoft.com/office/drawing/2010/main">
                  <a14:imgLayer r:embed="rId5">
                    <a14:imgEffect>
                      <a14:artisticTexturizer/>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6300192" y="5747561"/>
            <a:ext cx="948001" cy="939990"/>
          </a:xfrm>
          <a:prstGeom prst="rect">
            <a:avLst/>
          </a:prstGeom>
        </p:spPr>
      </p:pic>
      <p:pic>
        <p:nvPicPr>
          <p:cNvPr id="14" name="圖片 13"/>
          <p:cNvPicPr>
            <a:picLocks noChangeAspect="1"/>
          </p:cNvPicPr>
          <p:nvPr userDrawn="1"/>
        </p:nvPicPr>
        <p:blipFill rotWithShape="1">
          <a:blip r:embed="rId6">
            <a:lum bright="70000" contrast="-70000"/>
            <a:extLst>
              <a:ext uri="{BEBA8EAE-BF5A-486C-A8C5-ECC9F3942E4B}">
                <a14:imgProps xmlns:a14="http://schemas.microsoft.com/office/drawing/2010/main">
                  <a14:imgLayer r:embed="rId7">
                    <a14:imgEffect>
                      <a14:artisticTexturizer/>
                    </a14:imgEffect>
                  </a14:imgLayer>
                </a14:imgProps>
              </a:ext>
              <a:ext uri="{28A0092B-C50C-407E-A947-70E740481C1C}">
                <a14:useLocalDpi xmlns:a14="http://schemas.microsoft.com/office/drawing/2010/main" val="0"/>
              </a:ext>
            </a:extLst>
          </a:blip>
          <a:srcRect t="48667" r="46250"/>
          <a:stretch/>
        </p:blipFill>
        <p:spPr>
          <a:xfrm>
            <a:off x="-180528" y="4005064"/>
            <a:ext cx="4095750" cy="2933700"/>
          </a:xfrm>
          <a:prstGeom prst="rect">
            <a:avLst/>
          </a:prstGeom>
          <a:effectLst>
            <a:softEdge rad="355600"/>
          </a:effectLst>
        </p:spPr>
      </p:pic>
      <p:pic>
        <p:nvPicPr>
          <p:cNvPr id="13" name="Picture 2"/>
          <p:cNvPicPr>
            <a:picLocks noChangeAspect="1" noChangeArrowheads="1"/>
          </p:cNvPicPr>
          <p:nvPr userDrawn="1"/>
        </p:nvPicPr>
        <p:blipFill rotWithShape="1">
          <a:blip r:embed="rId8">
            <a:duotone>
              <a:schemeClr val="accent6">
                <a:shade val="45000"/>
                <a:satMod val="135000"/>
              </a:schemeClr>
              <a:prstClr val="white"/>
            </a:duotone>
            <a:extLst>
              <a:ext uri="{BEBA8EAE-BF5A-486C-A8C5-ECC9F3942E4B}">
                <a14:imgProps xmlns:a14="http://schemas.microsoft.com/office/drawing/2010/main">
                  <a14:imgLayer r:embed="rId9">
                    <a14:imgEffect>
                      <a14:artisticPhotocopy/>
                    </a14:imgEffect>
                    <a14:imgEffect>
                      <a14:brightnessContrast bright="20000" contrast="-40000"/>
                    </a14:imgEffect>
                  </a14:imgLayer>
                </a14:imgProps>
              </a:ext>
              <a:ext uri="{28A0092B-C50C-407E-A947-70E740481C1C}">
                <a14:useLocalDpi xmlns:a14="http://schemas.microsoft.com/office/drawing/2010/main" val="0"/>
              </a:ext>
            </a:extLst>
          </a:blip>
          <a:srcRect l="19201" t="17951" r="2700" b="65605"/>
          <a:stretch/>
        </p:blipFill>
        <p:spPr bwMode="auto">
          <a:xfrm>
            <a:off x="-180528" y="-99392"/>
            <a:ext cx="9521824" cy="1368152"/>
          </a:xfrm>
          <a:prstGeom prst="rect">
            <a:avLst/>
          </a:prstGeom>
          <a:noFill/>
          <a:ln>
            <a:noFill/>
          </a:ln>
          <a:effectLst>
            <a:softEdge rad="2286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3"/>
          <p:cNvPicPr>
            <a:picLocks noChangeAspect="1" noChangeArrowheads="1"/>
          </p:cNvPicPr>
          <p:nvPr userDrawn="1"/>
        </p:nvPicPr>
        <p:blipFill rotWithShape="1">
          <a:blip r:embed="rId10">
            <a:duotone>
              <a:schemeClr val="accent6">
                <a:shade val="45000"/>
                <a:satMod val="135000"/>
              </a:schemeClr>
              <a:prstClr val="white"/>
            </a:duotone>
            <a:extLst>
              <a:ext uri="{BEBA8EAE-BF5A-486C-A8C5-ECC9F3942E4B}">
                <a14:imgProps xmlns:a14="http://schemas.microsoft.com/office/drawing/2010/main">
                  <a14:imgLayer r:embed="rId11">
                    <a14:imgEffect>
                      <a14:artisticPastelsSmooth/>
                    </a14:imgEffect>
                  </a14:imgLayer>
                </a14:imgProps>
              </a:ext>
              <a:ext uri="{28A0092B-C50C-407E-A947-70E740481C1C}">
                <a14:useLocalDpi xmlns:a14="http://schemas.microsoft.com/office/drawing/2010/main" val="0"/>
              </a:ext>
            </a:extLst>
          </a:blip>
          <a:srcRect l="28402" t="26059" r="22032" b="64884"/>
          <a:stretch/>
        </p:blipFill>
        <p:spPr bwMode="auto">
          <a:xfrm>
            <a:off x="0" y="771525"/>
            <a:ext cx="9144000" cy="776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標題 1"/>
          <p:cNvSpPr>
            <a:spLocks noGrp="1"/>
          </p:cNvSpPr>
          <p:nvPr>
            <p:ph type="title"/>
          </p:nvPr>
        </p:nvSpPr>
        <p:spPr>
          <a:xfrm>
            <a:off x="722313" y="4406900"/>
            <a:ext cx="7772400" cy="1362075"/>
          </a:xfrm>
        </p:spPr>
        <p:txBody>
          <a:bodyPr anchor="t"/>
          <a:lstStyle>
            <a:lvl1pPr algn="l">
              <a:defRPr sz="4000" b="1" cap="all"/>
            </a:lvl1pPr>
          </a:lstStyle>
          <a:p>
            <a:r>
              <a:rPr lang="zh-TW" altLang="en-US"/>
              <a:t>按一下以編輯母片標題樣式</a:t>
            </a:r>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日期版面配置區 3"/>
          <p:cNvSpPr>
            <a:spLocks noGrp="1"/>
          </p:cNvSpPr>
          <p:nvPr>
            <p:ph type="dt" sz="half" idx="10"/>
          </p:nvPr>
        </p:nvSpPr>
        <p:spPr/>
        <p:txBody>
          <a:bodyPr/>
          <a:lstStyle/>
          <a:p>
            <a:fld id="{5BBEAD13-0566-4C6C-97E7-55F17F24B09F}" type="datetimeFigureOut">
              <a:rPr lang="zh-TW" altLang="en-US" smtClean="0"/>
              <a:t>2021/11/12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pic>
        <p:nvPicPr>
          <p:cNvPr id="34" name="Picture 3"/>
          <p:cNvPicPr>
            <a:picLocks noChangeAspect="1" noChangeArrowheads="1"/>
          </p:cNvPicPr>
          <p:nvPr userDrawn="1"/>
        </p:nvPicPr>
        <p:blipFill rotWithShape="1">
          <a:blip r:embed="rId2">
            <a:duotone>
              <a:schemeClr val="accent6">
                <a:shade val="45000"/>
                <a:satMod val="135000"/>
              </a:schemeClr>
              <a:prstClr val="white"/>
            </a:duotone>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rcRect l="28402" t="26059" r="22032" b="64884"/>
          <a:stretch/>
        </p:blipFill>
        <p:spPr bwMode="auto">
          <a:xfrm>
            <a:off x="0" y="771525"/>
            <a:ext cx="9144000" cy="776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3" name="Picture 2"/>
          <p:cNvPicPr>
            <a:picLocks noChangeAspect="1" noChangeArrowheads="1"/>
          </p:cNvPicPr>
          <p:nvPr userDrawn="1"/>
        </p:nvPicPr>
        <p:blipFill rotWithShape="1">
          <a:blip r:embed="rId4">
            <a:duotone>
              <a:schemeClr val="accent6">
                <a:shade val="45000"/>
                <a:satMod val="135000"/>
              </a:schemeClr>
              <a:prstClr val="white"/>
            </a:duotone>
            <a:extLst>
              <a:ext uri="{BEBA8EAE-BF5A-486C-A8C5-ECC9F3942E4B}">
                <a14:imgProps xmlns:a14="http://schemas.microsoft.com/office/drawing/2010/main">
                  <a14:imgLayer r:embed="rId5">
                    <a14:imgEffect>
                      <a14:artisticPhotocopy/>
                    </a14:imgEffect>
                    <a14:imgEffect>
                      <a14:brightnessContrast bright="20000" contrast="-40000"/>
                    </a14:imgEffect>
                  </a14:imgLayer>
                </a14:imgProps>
              </a:ext>
              <a:ext uri="{28A0092B-C50C-407E-A947-70E740481C1C}">
                <a14:useLocalDpi xmlns:a14="http://schemas.microsoft.com/office/drawing/2010/main" val="0"/>
              </a:ext>
            </a:extLst>
          </a:blip>
          <a:srcRect l="19201" t="17951" r="2700" b="65605"/>
          <a:stretch/>
        </p:blipFill>
        <p:spPr bwMode="auto">
          <a:xfrm>
            <a:off x="-180528" y="-99392"/>
            <a:ext cx="9521824" cy="1368152"/>
          </a:xfrm>
          <a:prstGeom prst="rect">
            <a:avLst/>
          </a:prstGeom>
          <a:noFill/>
          <a:ln>
            <a:noFill/>
          </a:ln>
          <a:effectLst>
            <a:softEdge rad="2286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8" name="圖片 27"/>
          <p:cNvPicPr>
            <a:picLocks noChangeAspect="1"/>
          </p:cNvPicPr>
          <p:nvPr userDrawn="1"/>
        </p:nvPicPr>
        <p:blipFill rotWithShape="1">
          <a:blip r:embed="rId6">
            <a:lum bright="70000" contrast="-70000"/>
            <a:extLst>
              <a:ext uri="{BEBA8EAE-BF5A-486C-A8C5-ECC9F3942E4B}">
                <a14:imgProps xmlns:a14="http://schemas.microsoft.com/office/drawing/2010/main">
                  <a14:imgLayer r:embed="rId7">
                    <a14:imgEffect>
                      <a14:artisticTexturizer/>
                    </a14:imgEffect>
                  </a14:imgLayer>
                </a14:imgProps>
              </a:ext>
              <a:ext uri="{28A0092B-C50C-407E-A947-70E740481C1C}">
                <a14:useLocalDpi xmlns:a14="http://schemas.microsoft.com/office/drawing/2010/main" val="0"/>
              </a:ext>
            </a:extLst>
          </a:blip>
          <a:srcRect t="48667" r="46250"/>
          <a:stretch/>
        </p:blipFill>
        <p:spPr>
          <a:xfrm>
            <a:off x="0" y="3910012"/>
            <a:ext cx="4095750" cy="2933700"/>
          </a:xfrm>
          <a:prstGeom prst="rect">
            <a:avLst/>
          </a:prstGeom>
          <a:effectLst>
            <a:softEdge rad="355600"/>
          </a:effectLst>
        </p:spPr>
      </p:pic>
      <p:pic>
        <p:nvPicPr>
          <p:cNvPr id="29" name="圖片 28"/>
          <p:cNvPicPr>
            <a:picLocks noChangeAspect="1"/>
          </p:cNvPicPr>
          <p:nvPr userDrawn="1"/>
        </p:nvPicPr>
        <p:blipFill>
          <a:blip r:embed="rId8" cstate="print">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tretch>
            <a:fillRect/>
          </a:stretch>
        </p:blipFill>
        <p:spPr>
          <a:xfrm>
            <a:off x="7479432" y="6186124"/>
            <a:ext cx="1512168" cy="571205"/>
          </a:xfrm>
          <a:prstGeom prst="rect">
            <a:avLst/>
          </a:prstGeom>
        </p:spPr>
      </p:pic>
      <p:pic>
        <p:nvPicPr>
          <p:cNvPr id="30" name="圖片 29"/>
          <p:cNvPicPr>
            <a:picLocks noChangeAspect="1"/>
          </p:cNvPicPr>
          <p:nvPr userDrawn="1"/>
        </p:nvPicPr>
        <p:blipFill>
          <a:blip r:embed="rId10" cstate="print">
            <a:lum bright="70000" contrast="-70000"/>
            <a:extLst>
              <a:ext uri="{BEBA8EAE-BF5A-486C-A8C5-ECC9F3942E4B}">
                <a14:imgProps xmlns:a14="http://schemas.microsoft.com/office/drawing/2010/main">
                  <a14:imgLayer r:embed="rId11">
                    <a14:imgEffect>
                      <a14:artisticTexturizer/>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6359147" y="5815716"/>
            <a:ext cx="948001" cy="939990"/>
          </a:xfrm>
          <a:prstGeom prst="rect">
            <a:avLst/>
          </a:prstGeom>
        </p:spPr>
      </p:pic>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p:cNvSpPr>
            <a:spLocks noGrp="1"/>
          </p:cNvSpPr>
          <p:nvPr>
            <p:ph type="dt" sz="half" idx="10"/>
          </p:nvPr>
        </p:nvSpPr>
        <p:spPr/>
        <p:txBody>
          <a:bodyPr/>
          <a:lstStyle/>
          <a:p>
            <a:fld id="{5BBEAD13-0566-4C6C-97E7-55F17F24B09F}" type="datetimeFigureOut">
              <a:rPr lang="zh-TW" altLang="en-US" smtClean="0"/>
              <a:t>2021/11/12</a:t>
            </a:fld>
            <a:endParaRPr lang="zh-TW" altLang="en-US"/>
          </a:p>
        </p:txBody>
      </p:sp>
      <p:sp>
        <p:nvSpPr>
          <p:cNvPr id="6" name="頁尾版面配置區 5"/>
          <p:cNvSpPr>
            <a:spLocks noGrp="1"/>
          </p:cNvSpPr>
          <p:nvPr>
            <p:ph type="ftr" sz="quarter" idx="11"/>
          </p:nvPr>
        </p:nvSpPr>
        <p:spPr/>
        <p:txBody>
          <a:bodyPr/>
          <a:lstStyle/>
          <a:p>
            <a:endParaRPr lang="zh-TW" altLang="en-US" dirty="0"/>
          </a:p>
        </p:txBody>
      </p:sp>
      <p:sp>
        <p:nvSpPr>
          <p:cNvPr id="7" name="投影片編號版面配置區 6"/>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pic>
        <p:nvPicPr>
          <p:cNvPr id="16" name="Picture 3"/>
          <p:cNvPicPr>
            <a:picLocks noChangeAspect="1" noChangeArrowheads="1"/>
          </p:cNvPicPr>
          <p:nvPr userDrawn="1"/>
        </p:nvPicPr>
        <p:blipFill rotWithShape="1">
          <a:blip r:embed="rId2">
            <a:duotone>
              <a:schemeClr val="accent6">
                <a:shade val="45000"/>
                <a:satMod val="135000"/>
              </a:schemeClr>
              <a:prstClr val="white"/>
            </a:duotone>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rcRect l="28402" t="26059" r="22032" b="64884"/>
          <a:stretch/>
        </p:blipFill>
        <p:spPr bwMode="auto">
          <a:xfrm>
            <a:off x="0" y="771525"/>
            <a:ext cx="9144000" cy="776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 name="Picture 2"/>
          <p:cNvPicPr>
            <a:picLocks noChangeAspect="1" noChangeArrowheads="1"/>
          </p:cNvPicPr>
          <p:nvPr userDrawn="1"/>
        </p:nvPicPr>
        <p:blipFill rotWithShape="1">
          <a:blip r:embed="rId4">
            <a:duotone>
              <a:schemeClr val="accent6">
                <a:shade val="45000"/>
                <a:satMod val="135000"/>
              </a:schemeClr>
              <a:prstClr val="white"/>
            </a:duotone>
            <a:extLst>
              <a:ext uri="{BEBA8EAE-BF5A-486C-A8C5-ECC9F3942E4B}">
                <a14:imgProps xmlns:a14="http://schemas.microsoft.com/office/drawing/2010/main">
                  <a14:imgLayer r:embed="rId5">
                    <a14:imgEffect>
                      <a14:artisticPhotocopy/>
                    </a14:imgEffect>
                    <a14:imgEffect>
                      <a14:brightnessContrast bright="20000" contrast="-40000"/>
                    </a14:imgEffect>
                  </a14:imgLayer>
                </a14:imgProps>
              </a:ext>
              <a:ext uri="{28A0092B-C50C-407E-A947-70E740481C1C}">
                <a14:useLocalDpi xmlns:a14="http://schemas.microsoft.com/office/drawing/2010/main" val="0"/>
              </a:ext>
            </a:extLst>
          </a:blip>
          <a:srcRect l="19201" t="17951" r="2700" b="65605"/>
          <a:stretch/>
        </p:blipFill>
        <p:spPr bwMode="auto">
          <a:xfrm>
            <a:off x="-180528" y="-99392"/>
            <a:ext cx="9521824" cy="1368152"/>
          </a:xfrm>
          <a:prstGeom prst="rect">
            <a:avLst/>
          </a:prstGeom>
          <a:noFill/>
          <a:ln>
            <a:noFill/>
          </a:ln>
          <a:effectLst>
            <a:softEdge rad="2286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圖片 9"/>
          <p:cNvPicPr>
            <a:picLocks noChangeAspect="1"/>
          </p:cNvPicPr>
          <p:nvPr userDrawn="1"/>
        </p:nvPicPr>
        <p:blipFill rotWithShape="1">
          <a:blip r:embed="rId6">
            <a:lum bright="70000" contrast="-70000"/>
            <a:extLst>
              <a:ext uri="{BEBA8EAE-BF5A-486C-A8C5-ECC9F3942E4B}">
                <a14:imgProps xmlns:a14="http://schemas.microsoft.com/office/drawing/2010/main">
                  <a14:imgLayer r:embed="rId7">
                    <a14:imgEffect>
                      <a14:artisticTexturizer/>
                    </a14:imgEffect>
                  </a14:imgLayer>
                </a14:imgProps>
              </a:ext>
              <a:ext uri="{28A0092B-C50C-407E-A947-70E740481C1C}">
                <a14:useLocalDpi xmlns:a14="http://schemas.microsoft.com/office/drawing/2010/main" val="0"/>
              </a:ext>
            </a:extLst>
          </a:blip>
          <a:srcRect t="48667" r="46250"/>
          <a:stretch/>
        </p:blipFill>
        <p:spPr>
          <a:xfrm>
            <a:off x="28161" y="3940175"/>
            <a:ext cx="4095750" cy="2933700"/>
          </a:xfrm>
          <a:prstGeom prst="rect">
            <a:avLst/>
          </a:prstGeom>
          <a:effectLst>
            <a:softEdge rad="355600"/>
          </a:effectLst>
        </p:spPr>
      </p:pic>
      <p:pic>
        <p:nvPicPr>
          <p:cNvPr id="11" name="圖片 10"/>
          <p:cNvPicPr>
            <a:picLocks noChangeAspect="1"/>
          </p:cNvPicPr>
          <p:nvPr userDrawn="1"/>
        </p:nvPicPr>
        <p:blipFill>
          <a:blip r:embed="rId8" cstate="print">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tretch>
            <a:fillRect/>
          </a:stretch>
        </p:blipFill>
        <p:spPr>
          <a:xfrm>
            <a:off x="7452320" y="6182203"/>
            <a:ext cx="1512168" cy="571205"/>
          </a:xfrm>
          <a:prstGeom prst="rect">
            <a:avLst/>
          </a:prstGeom>
        </p:spPr>
      </p:pic>
      <p:pic>
        <p:nvPicPr>
          <p:cNvPr id="12" name="圖片 11"/>
          <p:cNvPicPr>
            <a:picLocks noChangeAspect="1"/>
          </p:cNvPicPr>
          <p:nvPr userDrawn="1"/>
        </p:nvPicPr>
        <p:blipFill>
          <a:blip r:embed="rId10" cstate="print">
            <a:lum bright="70000" contrast="-70000"/>
            <a:extLst>
              <a:ext uri="{BEBA8EAE-BF5A-486C-A8C5-ECC9F3942E4B}">
                <a14:imgProps xmlns:a14="http://schemas.microsoft.com/office/drawing/2010/main">
                  <a14:imgLayer r:embed="rId11">
                    <a14:imgEffect>
                      <a14:artisticTexturizer/>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6372200" y="5825543"/>
            <a:ext cx="948001" cy="939990"/>
          </a:xfrm>
          <a:prstGeom prst="rect">
            <a:avLst/>
          </a:prstGeom>
        </p:spPr>
      </p:pic>
      <p:sp>
        <p:nvSpPr>
          <p:cNvPr id="2" name="標題 1"/>
          <p:cNvSpPr>
            <a:spLocks noGrp="1"/>
          </p:cNvSpPr>
          <p:nvPr>
            <p:ph type="title"/>
          </p:nvPr>
        </p:nvSpPr>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p:cNvSpPr>
            <a:spLocks noGrp="1"/>
          </p:cNvSpPr>
          <p:nvPr>
            <p:ph type="dt" sz="half" idx="10"/>
          </p:nvPr>
        </p:nvSpPr>
        <p:spPr/>
        <p:txBody>
          <a:bodyPr/>
          <a:lstStyle/>
          <a:p>
            <a:fld id="{5BBEAD13-0566-4C6C-97E7-55F17F24B09F}" type="datetimeFigureOut">
              <a:rPr lang="zh-TW" altLang="en-US" smtClean="0"/>
              <a:t>2021/11/12</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日期版面配置區 2"/>
          <p:cNvSpPr>
            <a:spLocks noGrp="1"/>
          </p:cNvSpPr>
          <p:nvPr>
            <p:ph type="dt" sz="half" idx="10"/>
          </p:nvPr>
        </p:nvSpPr>
        <p:spPr/>
        <p:txBody>
          <a:bodyPr/>
          <a:lstStyle/>
          <a:p>
            <a:fld id="{5BBEAD13-0566-4C6C-97E7-55F17F24B09F}" type="datetimeFigureOut">
              <a:rPr lang="zh-TW" altLang="en-US" smtClean="0"/>
              <a:t>2021/11/12</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pic>
        <p:nvPicPr>
          <p:cNvPr id="15" name="Picture 3"/>
          <p:cNvPicPr>
            <a:picLocks noChangeAspect="1" noChangeArrowheads="1"/>
          </p:cNvPicPr>
          <p:nvPr userDrawn="1"/>
        </p:nvPicPr>
        <p:blipFill rotWithShape="1">
          <a:blip r:embed="rId2">
            <a:duotone>
              <a:schemeClr val="accent6">
                <a:shade val="45000"/>
                <a:satMod val="135000"/>
              </a:schemeClr>
              <a:prstClr val="white"/>
            </a:duotone>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rcRect l="28402" t="26059" r="22032" b="64884"/>
          <a:stretch/>
        </p:blipFill>
        <p:spPr bwMode="auto">
          <a:xfrm>
            <a:off x="0" y="771525"/>
            <a:ext cx="9144000" cy="776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 name="Picture 2"/>
          <p:cNvPicPr>
            <a:picLocks noChangeAspect="1" noChangeArrowheads="1"/>
          </p:cNvPicPr>
          <p:nvPr userDrawn="1"/>
        </p:nvPicPr>
        <p:blipFill rotWithShape="1">
          <a:blip r:embed="rId4">
            <a:duotone>
              <a:schemeClr val="accent6">
                <a:shade val="45000"/>
                <a:satMod val="135000"/>
              </a:schemeClr>
              <a:prstClr val="white"/>
            </a:duotone>
            <a:extLst>
              <a:ext uri="{BEBA8EAE-BF5A-486C-A8C5-ECC9F3942E4B}">
                <a14:imgProps xmlns:a14="http://schemas.microsoft.com/office/drawing/2010/main">
                  <a14:imgLayer r:embed="rId5">
                    <a14:imgEffect>
                      <a14:artisticPhotocopy/>
                    </a14:imgEffect>
                    <a14:imgEffect>
                      <a14:brightnessContrast bright="20000" contrast="-40000"/>
                    </a14:imgEffect>
                  </a14:imgLayer>
                </a14:imgProps>
              </a:ext>
              <a:ext uri="{28A0092B-C50C-407E-A947-70E740481C1C}">
                <a14:useLocalDpi xmlns:a14="http://schemas.microsoft.com/office/drawing/2010/main" val="0"/>
              </a:ext>
            </a:extLst>
          </a:blip>
          <a:srcRect l="19201" t="17951" r="2700" b="65605"/>
          <a:stretch/>
        </p:blipFill>
        <p:spPr bwMode="auto">
          <a:xfrm>
            <a:off x="-180528" y="-99392"/>
            <a:ext cx="9521824" cy="1368152"/>
          </a:xfrm>
          <a:prstGeom prst="rect">
            <a:avLst/>
          </a:prstGeom>
          <a:noFill/>
          <a:ln>
            <a:noFill/>
          </a:ln>
          <a:effectLst>
            <a:softEdge rad="2286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圖片 6"/>
          <p:cNvPicPr>
            <a:picLocks noChangeAspect="1"/>
          </p:cNvPicPr>
          <p:nvPr userDrawn="1"/>
        </p:nvPicPr>
        <p:blipFill rotWithShape="1">
          <a:blip r:embed="rId6">
            <a:lum bright="70000" contrast="-70000"/>
            <a:extLst>
              <a:ext uri="{BEBA8EAE-BF5A-486C-A8C5-ECC9F3942E4B}">
                <a14:imgProps xmlns:a14="http://schemas.microsoft.com/office/drawing/2010/main">
                  <a14:imgLayer r:embed="rId7">
                    <a14:imgEffect>
                      <a14:artisticTexturizer/>
                    </a14:imgEffect>
                  </a14:imgLayer>
                </a14:imgProps>
              </a:ext>
              <a:ext uri="{28A0092B-C50C-407E-A947-70E740481C1C}">
                <a14:useLocalDpi xmlns:a14="http://schemas.microsoft.com/office/drawing/2010/main" val="0"/>
              </a:ext>
            </a:extLst>
          </a:blip>
          <a:srcRect t="48667" r="46250"/>
          <a:stretch/>
        </p:blipFill>
        <p:spPr>
          <a:xfrm>
            <a:off x="0" y="3759919"/>
            <a:ext cx="4095750" cy="2933700"/>
          </a:xfrm>
          <a:prstGeom prst="rect">
            <a:avLst/>
          </a:prstGeom>
          <a:effectLst>
            <a:softEdge rad="355600"/>
          </a:effectLst>
        </p:spPr>
      </p:pic>
      <p:pic>
        <p:nvPicPr>
          <p:cNvPr id="5" name="圖片 4"/>
          <p:cNvPicPr>
            <a:picLocks noChangeAspect="1"/>
          </p:cNvPicPr>
          <p:nvPr userDrawn="1"/>
        </p:nvPicPr>
        <p:blipFill>
          <a:blip r:embed="rId8" cstate="print">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tretch>
            <a:fillRect/>
          </a:stretch>
        </p:blipFill>
        <p:spPr>
          <a:xfrm>
            <a:off x="7452320" y="6153685"/>
            <a:ext cx="1512168" cy="571205"/>
          </a:xfrm>
          <a:prstGeom prst="rect">
            <a:avLst/>
          </a:prstGeom>
        </p:spPr>
      </p:pic>
      <p:pic>
        <p:nvPicPr>
          <p:cNvPr id="6" name="圖片 5"/>
          <p:cNvPicPr>
            <a:picLocks noChangeAspect="1"/>
          </p:cNvPicPr>
          <p:nvPr userDrawn="1"/>
        </p:nvPicPr>
        <p:blipFill>
          <a:blip r:embed="rId10" cstate="print">
            <a:lum bright="70000" contrast="-70000"/>
            <a:extLst>
              <a:ext uri="{BEBA8EAE-BF5A-486C-A8C5-ECC9F3942E4B}">
                <a14:imgProps xmlns:a14="http://schemas.microsoft.com/office/drawing/2010/main">
                  <a14:imgLayer r:embed="rId11">
                    <a14:imgEffect>
                      <a14:artisticTexturizer/>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6350934" y="5809152"/>
            <a:ext cx="948001" cy="939990"/>
          </a:xfrm>
          <a:prstGeom prst="rect">
            <a:avLst/>
          </a:prstGeom>
        </p:spPr>
      </p:pic>
      <p:sp>
        <p:nvSpPr>
          <p:cNvPr id="2" name="日期版面配置區 1"/>
          <p:cNvSpPr>
            <a:spLocks noGrp="1"/>
          </p:cNvSpPr>
          <p:nvPr>
            <p:ph type="dt" sz="half" idx="10"/>
          </p:nvPr>
        </p:nvSpPr>
        <p:spPr/>
        <p:txBody>
          <a:bodyPr/>
          <a:lstStyle/>
          <a:p>
            <a:fld id="{5BBEAD13-0566-4C6C-97E7-55F17F24B09F}" type="datetimeFigureOut">
              <a:rPr lang="zh-TW" altLang="en-US" smtClean="0"/>
              <a:t>2021/11/12</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73DA0BB7-265A-403C-9275-D587AB510EDC}" type="slidenum">
              <a:rPr lang="zh-TW" altLang="en-US" smtClean="0"/>
              <a:t>‹#›</a:t>
            </a:fld>
            <a:endParaRPr lang="zh-TW" altLang="en-US"/>
          </a:p>
        </p:txBody>
      </p:sp>
      <p:sp>
        <p:nvSpPr>
          <p:cNvPr id="8" name="標題 1"/>
          <p:cNvSpPr>
            <a:spLocks noGrp="1"/>
          </p:cNvSpPr>
          <p:nvPr>
            <p:ph type="title"/>
          </p:nvPr>
        </p:nvSpPr>
        <p:spPr>
          <a:xfrm>
            <a:off x="1944688" y="4953000"/>
            <a:ext cx="5486400" cy="566738"/>
          </a:xfrm>
        </p:spPr>
        <p:txBody>
          <a:bodyPr anchor="b"/>
          <a:lstStyle>
            <a:lvl1pPr algn="l">
              <a:defRPr sz="2000" b="1"/>
            </a:lvl1pPr>
          </a:lstStyle>
          <a:p>
            <a:r>
              <a:rPr lang="zh-TW" altLang="en-US"/>
              <a:t>按一下以編輯母片標題樣式</a:t>
            </a:r>
          </a:p>
        </p:txBody>
      </p:sp>
      <p:sp>
        <p:nvSpPr>
          <p:cNvPr id="9" name="文字版面配置區 3"/>
          <p:cNvSpPr>
            <a:spLocks noGrp="1"/>
          </p:cNvSpPr>
          <p:nvPr>
            <p:ph type="body" sz="half" idx="2"/>
          </p:nvPr>
        </p:nvSpPr>
        <p:spPr>
          <a:xfrm>
            <a:off x="1944688" y="55197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12" name="日期版面配置區 4"/>
          <p:cNvSpPr txBox="1">
            <a:spLocks/>
          </p:cNvSpPr>
          <p:nvPr userDrawn="1"/>
        </p:nvSpPr>
        <p:spPr>
          <a:xfrm>
            <a:off x="609600" y="6508750"/>
            <a:ext cx="2133600" cy="365125"/>
          </a:xfrm>
          <a:prstGeom prst="rect">
            <a:avLst/>
          </a:prstGeom>
        </p:spPr>
        <p:txBody>
          <a:bodyPr vert="horz" lIns="91440" tIns="45720" rIns="91440" bIns="45720" rtlCol="0" anchor="ctr"/>
          <a:lstStyle>
            <a:defPPr>
              <a:defRPr lang="zh-TW"/>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BBEAD13-0566-4C6C-97E7-55F17F24B09F}" type="datetimeFigureOut">
              <a:rPr lang="zh-TW" altLang="en-US" smtClean="0"/>
              <a:pPr/>
              <a:t>2021/11/12</a:t>
            </a:fld>
            <a:endParaRPr lang="zh-TW" altLang="en-US"/>
          </a:p>
        </p:txBody>
      </p:sp>
      <p:sp>
        <p:nvSpPr>
          <p:cNvPr id="13" name="投影片編號版面配置區 6"/>
          <p:cNvSpPr txBox="1">
            <a:spLocks/>
          </p:cNvSpPr>
          <p:nvPr userDrawn="1"/>
        </p:nvSpPr>
        <p:spPr>
          <a:xfrm>
            <a:off x="6705600" y="6508750"/>
            <a:ext cx="2133600" cy="365125"/>
          </a:xfrm>
          <a:prstGeom prst="rect">
            <a:avLst/>
          </a:prstGeom>
        </p:spPr>
        <p:txBody>
          <a:bodyPr vert="horz" lIns="91440" tIns="45720" rIns="91440" bIns="45720" rtlCol="0" anchor="ctr"/>
          <a:lstStyle>
            <a:defPPr>
              <a:defRPr lang="zh-TW"/>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3DA0BB7-265A-403C-9275-D587AB510EDC}" type="slidenum">
              <a:rPr lang="zh-TW" altLang="en-US" smtClean="0"/>
              <a:pPr/>
              <a:t>‹#›</a:t>
            </a:fld>
            <a:endParaRPr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pic>
        <p:nvPicPr>
          <p:cNvPr id="14" name="Picture 3"/>
          <p:cNvPicPr>
            <a:picLocks noChangeAspect="1" noChangeArrowheads="1"/>
          </p:cNvPicPr>
          <p:nvPr userDrawn="1"/>
        </p:nvPicPr>
        <p:blipFill rotWithShape="1">
          <a:blip r:embed="rId2">
            <a:duotone>
              <a:schemeClr val="accent6">
                <a:shade val="45000"/>
                <a:satMod val="135000"/>
              </a:schemeClr>
              <a:prstClr val="white"/>
            </a:duotone>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rcRect l="28402" t="26059" r="22032" b="64884"/>
          <a:stretch/>
        </p:blipFill>
        <p:spPr bwMode="auto">
          <a:xfrm>
            <a:off x="0" y="771525"/>
            <a:ext cx="9144000" cy="776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Picture 2"/>
          <p:cNvPicPr>
            <a:picLocks noChangeAspect="1" noChangeArrowheads="1"/>
          </p:cNvPicPr>
          <p:nvPr userDrawn="1"/>
        </p:nvPicPr>
        <p:blipFill rotWithShape="1">
          <a:blip r:embed="rId4">
            <a:duotone>
              <a:schemeClr val="accent6">
                <a:shade val="45000"/>
                <a:satMod val="135000"/>
              </a:schemeClr>
              <a:prstClr val="white"/>
            </a:duotone>
            <a:extLst>
              <a:ext uri="{BEBA8EAE-BF5A-486C-A8C5-ECC9F3942E4B}">
                <a14:imgProps xmlns:a14="http://schemas.microsoft.com/office/drawing/2010/main">
                  <a14:imgLayer r:embed="rId5">
                    <a14:imgEffect>
                      <a14:artisticPhotocopy/>
                    </a14:imgEffect>
                    <a14:imgEffect>
                      <a14:brightnessContrast bright="20000" contrast="-40000"/>
                    </a14:imgEffect>
                  </a14:imgLayer>
                </a14:imgProps>
              </a:ext>
              <a:ext uri="{28A0092B-C50C-407E-A947-70E740481C1C}">
                <a14:useLocalDpi xmlns:a14="http://schemas.microsoft.com/office/drawing/2010/main" val="0"/>
              </a:ext>
            </a:extLst>
          </a:blip>
          <a:srcRect l="19201" t="17951" r="2700" b="65605"/>
          <a:stretch/>
        </p:blipFill>
        <p:spPr bwMode="auto">
          <a:xfrm>
            <a:off x="-180528" y="-99392"/>
            <a:ext cx="9521824" cy="1368152"/>
          </a:xfrm>
          <a:prstGeom prst="rect">
            <a:avLst/>
          </a:prstGeom>
          <a:noFill/>
          <a:ln>
            <a:noFill/>
          </a:ln>
          <a:effectLst>
            <a:softEdge rad="2286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圖片 7"/>
          <p:cNvPicPr>
            <a:picLocks noChangeAspect="1"/>
          </p:cNvPicPr>
          <p:nvPr userDrawn="1"/>
        </p:nvPicPr>
        <p:blipFill rotWithShape="1">
          <a:blip r:embed="rId6">
            <a:lum bright="70000" contrast="-70000"/>
            <a:extLst>
              <a:ext uri="{BEBA8EAE-BF5A-486C-A8C5-ECC9F3942E4B}">
                <a14:imgProps xmlns:a14="http://schemas.microsoft.com/office/drawing/2010/main">
                  <a14:imgLayer r:embed="rId7">
                    <a14:imgEffect>
                      <a14:artisticTexturizer/>
                    </a14:imgEffect>
                  </a14:imgLayer>
                </a14:imgProps>
              </a:ext>
              <a:ext uri="{28A0092B-C50C-407E-A947-70E740481C1C}">
                <a14:useLocalDpi xmlns:a14="http://schemas.microsoft.com/office/drawing/2010/main" val="0"/>
              </a:ext>
            </a:extLst>
          </a:blip>
          <a:srcRect t="48667" r="46250"/>
          <a:stretch/>
        </p:blipFill>
        <p:spPr>
          <a:xfrm>
            <a:off x="9830" y="3778764"/>
            <a:ext cx="4095750" cy="2933700"/>
          </a:xfrm>
          <a:prstGeom prst="rect">
            <a:avLst/>
          </a:prstGeom>
          <a:effectLst>
            <a:softEdge rad="355600"/>
          </a:effectLst>
        </p:spPr>
      </p:pic>
      <p:pic>
        <p:nvPicPr>
          <p:cNvPr id="9" name="圖片 8"/>
          <p:cNvPicPr>
            <a:picLocks noChangeAspect="1"/>
          </p:cNvPicPr>
          <p:nvPr userDrawn="1"/>
        </p:nvPicPr>
        <p:blipFill>
          <a:blip r:embed="rId8" cstate="print">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tretch>
            <a:fillRect/>
          </a:stretch>
        </p:blipFill>
        <p:spPr>
          <a:xfrm>
            <a:off x="7452320" y="6190543"/>
            <a:ext cx="1512168" cy="571205"/>
          </a:xfrm>
          <a:prstGeom prst="rect">
            <a:avLst/>
          </a:prstGeom>
        </p:spPr>
      </p:pic>
      <p:pic>
        <p:nvPicPr>
          <p:cNvPr id="10" name="圖片 9"/>
          <p:cNvPicPr>
            <a:picLocks noChangeAspect="1"/>
          </p:cNvPicPr>
          <p:nvPr userDrawn="1"/>
        </p:nvPicPr>
        <p:blipFill>
          <a:blip r:embed="rId10" cstate="print">
            <a:lum bright="70000" contrast="-70000"/>
            <a:extLst>
              <a:ext uri="{BEBA8EAE-BF5A-486C-A8C5-ECC9F3942E4B}">
                <a14:imgProps xmlns:a14="http://schemas.microsoft.com/office/drawing/2010/main">
                  <a14:imgLayer r:embed="rId11">
                    <a14:imgEffect>
                      <a14:artisticTexturizer/>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6376825" y="5815921"/>
            <a:ext cx="948001" cy="939990"/>
          </a:xfrm>
          <a:prstGeom prst="rect">
            <a:avLst/>
          </a:prstGeom>
        </p:spPr>
      </p:pic>
      <p:sp>
        <p:nvSpPr>
          <p:cNvPr id="2" name="標題 1"/>
          <p:cNvSpPr>
            <a:spLocks noGrp="1"/>
          </p:cNvSpPr>
          <p:nvPr>
            <p:ph type="title"/>
          </p:nvPr>
        </p:nvSpPr>
        <p:spPr>
          <a:xfrm>
            <a:off x="457200" y="273050"/>
            <a:ext cx="3008313" cy="1162050"/>
          </a:xfrm>
        </p:spPr>
        <p:txBody>
          <a:bodyPr anchor="b"/>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5BBEAD13-0566-4C6C-97E7-55F17F24B09F}" type="datetimeFigureOut">
              <a:rPr lang="zh-TW" altLang="en-US" smtClean="0"/>
              <a:t>2021/11/12</a:t>
            </a:fld>
            <a:endParaRPr lang="zh-TW" altLang="en-US"/>
          </a:p>
        </p:txBody>
      </p:sp>
      <p:sp>
        <p:nvSpPr>
          <p:cNvPr id="6" name="頁尾版面配置區 5"/>
          <p:cNvSpPr>
            <a:spLocks noGrp="1"/>
          </p:cNvSpPr>
          <p:nvPr>
            <p:ph type="ftr" sz="quarter" idx="11"/>
          </p:nvPr>
        </p:nvSpPr>
        <p:spPr/>
        <p:txBody>
          <a:bodyPr/>
          <a:lstStyle/>
          <a:p>
            <a:endParaRPr lang="zh-TW" altLang="en-US" dirty="0"/>
          </a:p>
        </p:txBody>
      </p:sp>
      <p:sp>
        <p:nvSpPr>
          <p:cNvPr id="7" name="投影片編號版面配置區 6"/>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pic>
        <p:nvPicPr>
          <p:cNvPr id="16" name="Picture 3"/>
          <p:cNvPicPr>
            <a:picLocks noChangeAspect="1" noChangeArrowheads="1"/>
          </p:cNvPicPr>
          <p:nvPr userDrawn="1"/>
        </p:nvPicPr>
        <p:blipFill rotWithShape="1">
          <a:blip r:embed="rId2">
            <a:duotone>
              <a:schemeClr val="accent6">
                <a:shade val="45000"/>
                <a:satMod val="135000"/>
              </a:schemeClr>
              <a:prstClr val="white"/>
            </a:duotone>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rcRect l="28402" t="26059" r="22032" b="64884"/>
          <a:stretch/>
        </p:blipFill>
        <p:spPr bwMode="auto">
          <a:xfrm>
            <a:off x="0" y="771525"/>
            <a:ext cx="9144000" cy="776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 name="Picture 2"/>
          <p:cNvPicPr>
            <a:picLocks noChangeAspect="1" noChangeArrowheads="1"/>
          </p:cNvPicPr>
          <p:nvPr userDrawn="1"/>
        </p:nvPicPr>
        <p:blipFill rotWithShape="1">
          <a:blip r:embed="rId4">
            <a:duotone>
              <a:schemeClr val="accent6">
                <a:shade val="45000"/>
                <a:satMod val="135000"/>
              </a:schemeClr>
              <a:prstClr val="white"/>
            </a:duotone>
            <a:extLst>
              <a:ext uri="{BEBA8EAE-BF5A-486C-A8C5-ECC9F3942E4B}">
                <a14:imgProps xmlns:a14="http://schemas.microsoft.com/office/drawing/2010/main">
                  <a14:imgLayer r:embed="rId5">
                    <a14:imgEffect>
                      <a14:artisticPhotocopy/>
                    </a14:imgEffect>
                    <a14:imgEffect>
                      <a14:brightnessContrast bright="20000" contrast="-40000"/>
                    </a14:imgEffect>
                  </a14:imgLayer>
                </a14:imgProps>
              </a:ext>
              <a:ext uri="{28A0092B-C50C-407E-A947-70E740481C1C}">
                <a14:useLocalDpi xmlns:a14="http://schemas.microsoft.com/office/drawing/2010/main" val="0"/>
              </a:ext>
            </a:extLst>
          </a:blip>
          <a:srcRect l="19201" t="17951" r="2700" b="65605"/>
          <a:stretch/>
        </p:blipFill>
        <p:spPr bwMode="auto">
          <a:xfrm>
            <a:off x="-180528" y="-99392"/>
            <a:ext cx="9521824" cy="1368152"/>
          </a:xfrm>
          <a:prstGeom prst="rect">
            <a:avLst/>
          </a:prstGeom>
          <a:noFill/>
          <a:ln>
            <a:noFill/>
          </a:ln>
          <a:effectLst>
            <a:softEdge rad="2286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圖片 8"/>
          <p:cNvPicPr>
            <a:picLocks noChangeAspect="1"/>
          </p:cNvPicPr>
          <p:nvPr userDrawn="1"/>
        </p:nvPicPr>
        <p:blipFill>
          <a:blip r:embed="rId6" cstate="print">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a:off x="7452320" y="6190543"/>
            <a:ext cx="1512168" cy="571205"/>
          </a:xfrm>
          <a:prstGeom prst="rect">
            <a:avLst/>
          </a:prstGeom>
        </p:spPr>
      </p:pic>
      <p:pic>
        <p:nvPicPr>
          <p:cNvPr id="10" name="圖片 9"/>
          <p:cNvPicPr>
            <a:picLocks noChangeAspect="1"/>
          </p:cNvPicPr>
          <p:nvPr userDrawn="1"/>
        </p:nvPicPr>
        <p:blipFill>
          <a:blip r:embed="rId8" cstate="print">
            <a:lum bright="70000" contrast="-70000"/>
            <a:extLst>
              <a:ext uri="{BEBA8EAE-BF5A-486C-A8C5-ECC9F3942E4B}">
                <a14:imgProps xmlns:a14="http://schemas.microsoft.com/office/drawing/2010/main">
                  <a14:imgLayer r:embed="rId9">
                    <a14:imgEffect>
                      <a14:artisticTexturizer/>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6376825" y="5815921"/>
            <a:ext cx="948001" cy="939990"/>
          </a:xfrm>
          <a:prstGeom prst="rect">
            <a:avLst/>
          </a:prstGeom>
        </p:spPr>
      </p:pic>
      <p:pic>
        <p:nvPicPr>
          <p:cNvPr id="8" name="圖片 7"/>
          <p:cNvPicPr>
            <a:picLocks noChangeAspect="1"/>
          </p:cNvPicPr>
          <p:nvPr userDrawn="1"/>
        </p:nvPicPr>
        <p:blipFill rotWithShape="1">
          <a:blip r:embed="rId10">
            <a:lum bright="70000" contrast="-70000"/>
            <a:extLst>
              <a:ext uri="{BEBA8EAE-BF5A-486C-A8C5-ECC9F3942E4B}">
                <a14:imgProps xmlns:a14="http://schemas.microsoft.com/office/drawing/2010/main">
                  <a14:imgLayer r:embed="rId11">
                    <a14:imgEffect>
                      <a14:artisticTexturizer/>
                    </a14:imgEffect>
                  </a14:imgLayer>
                </a14:imgProps>
              </a:ext>
              <a:ext uri="{28A0092B-C50C-407E-A947-70E740481C1C}">
                <a14:useLocalDpi xmlns:a14="http://schemas.microsoft.com/office/drawing/2010/main" val="0"/>
              </a:ext>
            </a:extLst>
          </a:blip>
          <a:srcRect t="48667" r="46250"/>
          <a:stretch/>
        </p:blipFill>
        <p:spPr>
          <a:xfrm>
            <a:off x="9830" y="3778764"/>
            <a:ext cx="4095750" cy="2933700"/>
          </a:xfrm>
          <a:prstGeom prst="rect">
            <a:avLst/>
          </a:prstGeom>
          <a:effectLst>
            <a:softEdge rad="355600"/>
          </a:effectLst>
        </p:spPr>
      </p:pic>
      <p:sp>
        <p:nvSpPr>
          <p:cNvPr id="2" name="標題 1"/>
          <p:cNvSpPr>
            <a:spLocks noGrp="1"/>
          </p:cNvSpPr>
          <p:nvPr>
            <p:ph type="title"/>
          </p:nvPr>
        </p:nvSpPr>
        <p:spPr>
          <a:xfrm>
            <a:off x="1792288" y="4800600"/>
            <a:ext cx="5486400" cy="566738"/>
          </a:xfrm>
        </p:spPr>
        <p:txBody>
          <a:bodyPr anchor="b"/>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5BBEAD13-0566-4C6C-97E7-55F17F24B09F}" type="datetimeFigureOut">
              <a:rPr lang="zh-TW" altLang="en-US" smtClean="0"/>
              <a:t>2021/11/12</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3DA0BB7-265A-403C-9275-D587AB510EDC}" type="slidenum">
              <a:rPr lang="zh-TW" altLang="en-US" smtClean="0"/>
              <a:t>‹#›</a:t>
            </a:fld>
            <a:endParaRPr lang="zh-TW" altLang="en-US"/>
          </a:p>
        </p:txBody>
      </p:sp>
      <p:sp>
        <p:nvSpPr>
          <p:cNvPr id="11" name="日期版面配置區 4"/>
          <p:cNvSpPr txBox="1">
            <a:spLocks/>
          </p:cNvSpPr>
          <p:nvPr userDrawn="1"/>
        </p:nvSpPr>
        <p:spPr>
          <a:xfrm>
            <a:off x="457200" y="6356350"/>
            <a:ext cx="2133600" cy="365125"/>
          </a:xfrm>
          <a:prstGeom prst="rect">
            <a:avLst/>
          </a:prstGeom>
        </p:spPr>
        <p:txBody>
          <a:bodyPr vert="horz" lIns="91440" tIns="45720" rIns="91440" bIns="45720" rtlCol="0" anchor="ctr"/>
          <a:lstStyle>
            <a:defPPr>
              <a:defRPr lang="zh-TW"/>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BBEAD13-0566-4C6C-97E7-55F17F24B09F}" type="datetimeFigureOut">
              <a:rPr lang="zh-TW" altLang="en-US" smtClean="0"/>
              <a:pPr/>
              <a:t>2021/11/12</a:t>
            </a:fld>
            <a:endParaRPr lang="zh-TW" altLang="en-US"/>
          </a:p>
        </p:txBody>
      </p:sp>
      <p:sp>
        <p:nvSpPr>
          <p:cNvPr id="12" name="投影片編號版面配置區 6"/>
          <p:cNvSpPr txBox="1">
            <a:spLocks/>
          </p:cNvSpPr>
          <p:nvPr userDrawn="1"/>
        </p:nvSpPr>
        <p:spPr>
          <a:xfrm>
            <a:off x="6553200" y="6356350"/>
            <a:ext cx="2133600" cy="365125"/>
          </a:xfrm>
          <a:prstGeom prst="rect">
            <a:avLst/>
          </a:prstGeom>
        </p:spPr>
        <p:txBody>
          <a:bodyPr vert="horz" lIns="91440" tIns="45720" rIns="91440" bIns="45720" rtlCol="0" anchor="ctr"/>
          <a:lstStyle>
            <a:defPPr>
              <a:defRPr lang="zh-TW"/>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3DA0BB7-265A-403C-9275-D587AB510EDC}" type="slidenum">
              <a:rPr lang="zh-TW" altLang="en-US" smtClean="0"/>
              <a:pPr/>
              <a:t>‹#›</a:t>
            </a:fld>
            <a:endParaRPr lang="zh-TW"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BEAD13-0566-4C6C-97E7-55F17F24B09F}" type="datetimeFigureOut">
              <a:rPr lang="zh-TW" altLang="en-US" smtClean="0"/>
              <a:t>2021/11/12</a:t>
            </a:fld>
            <a:endParaRPr lang="zh-TW" altLang="en-US"/>
          </a:p>
        </p:txBody>
      </p:sp>
      <p:sp>
        <p:nvSpPr>
          <p:cNvPr id="5" name="頁尾版面配置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DA0BB7-265A-403C-9275-D587AB510EDC}" type="slidenum">
              <a:rPr lang="zh-TW" altLang="en-US" smtClean="0"/>
              <a:t>‹#›</a:t>
            </a:fld>
            <a:endParaRPr lang="zh-TW"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00.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8.tiff"/><Relationship Id="rId4" Type="http://schemas.openxmlformats.org/officeDocument/2006/relationships/image" Target="../media/image17.tiff"/></Relationships>
</file>

<file path=ppt/slides/_rels/slide12.xml.rels><?xml version="1.0" encoding="UTF-8" standalone="yes"?>
<Relationships xmlns="http://schemas.openxmlformats.org/package/2006/relationships"><Relationship Id="rId3" Type="http://schemas.openxmlformats.org/officeDocument/2006/relationships/image" Target="../media/image330.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5.png"/><Relationship Id="rId7" Type="http://schemas.openxmlformats.org/officeDocument/2006/relationships/image" Target="../media/image30.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4.png"/><Relationship Id="rId7"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png"/><Relationship Id="rId10" Type="http://schemas.openxmlformats.org/officeDocument/2006/relationships/image" Target="../media/image34.png"/><Relationship Id="rId4" Type="http://schemas.openxmlformats.org/officeDocument/2006/relationships/image" Target="../media/image45.png"/><Relationship Id="rId9"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53.png"/></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57.png"/></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179512" y="1484784"/>
            <a:ext cx="8712968" cy="1080119"/>
          </a:xfrm>
        </p:spPr>
        <p:txBody>
          <a:bodyPr>
            <a:noAutofit/>
          </a:bodyPr>
          <a:lstStyle/>
          <a:p>
            <a:r>
              <a:rPr lang="zh-TW" altLang="zh-TW" sz="2800" b="1" dirty="0">
                <a:latin typeface="標楷體" panose="03000509000000000000" pitchFamily="65" charset="-120"/>
                <a:ea typeface="標楷體" panose="03000509000000000000" pitchFamily="65" charset="-120"/>
              </a:rPr>
              <a:t>結合紋理特徵與多視角殘差選擇核網路</a:t>
            </a:r>
            <a:br>
              <a:rPr lang="zh-TW" altLang="zh-TW" sz="2800" b="1" dirty="0">
                <a:latin typeface="標楷體" panose="03000509000000000000" pitchFamily="65" charset="-120"/>
                <a:ea typeface="標楷體" panose="03000509000000000000" pitchFamily="65" charset="-120"/>
              </a:rPr>
            </a:br>
            <a:r>
              <a:rPr lang="zh-TW" altLang="zh-TW" sz="2800" b="1" dirty="0">
                <a:latin typeface="標楷體" panose="03000509000000000000" pitchFamily="65" charset="-120"/>
                <a:ea typeface="標楷體" panose="03000509000000000000" pitchFamily="65" charset="-120"/>
              </a:rPr>
              <a:t>分類肺結節良惡性</a:t>
            </a:r>
            <a:endParaRPr lang="zh-TW" altLang="en-US" sz="1800" b="1" dirty="0">
              <a:latin typeface="標楷體" panose="03000509000000000000" pitchFamily="65" charset="-120"/>
              <a:ea typeface="標楷體" panose="03000509000000000000" pitchFamily="65" charset="-120"/>
              <a:cs typeface="Times New Roman" panose="02020603050405020304" pitchFamily="18" charset="0"/>
            </a:endParaRPr>
          </a:p>
        </p:txBody>
      </p:sp>
      <p:sp>
        <p:nvSpPr>
          <p:cNvPr id="3" name="副標題 2"/>
          <p:cNvSpPr>
            <a:spLocks noGrp="1"/>
          </p:cNvSpPr>
          <p:nvPr>
            <p:ph type="subTitle" idx="1"/>
          </p:nvPr>
        </p:nvSpPr>
        <p:spPr>
          <a:xfrm>
            <a:off x="1335596" y="4124672"/>
            <a:ext cx="6400800" cy="1752600"/>
          </a:xfrm>
        </p:spPr>
        <p:txBody>
          <a:bodyPr>
            <a:normAutofit/>
          </a:bodyPr>
          <a:lstStyle/>
          <a:p>
            <a:r>
              <a:rPr lang="en-US" altLang="zh-TW" sz="2400" b="1" dirty="0">
                <a:solidFill>
                  <a:schemeClr val="tx1"/>
                </a:solidFill>
                <a:latin typeface="Times New Roman" panose="02020603050405020304" pitchFamily="18" charset="0"/>
                <a:cs typeface="Times New Roman" panose="02020603050405020304" pitchFamily="18" charset="0"/>
              </a:rPr>
              <a:t>Student:</a:t>
            </a:r>
            <a:r>
              <a:rPr lang="zh-TW" altLang="en-US" sz="2400" b="1" dirty="0">
                <a:solidFill>
                  <a:schemeClr val="tx1"/>
                </a:solidFill>
                <a:latin typeface="Times New Roman" panose="02020603050405020304" pitchFamily="18" charset="0"/>
                <a:cs typeface="Times New Roman" panose="02020603050405020304" pitchFamily="18" charset="0"/>
              </a:rPr>
              <a:t>吳承哲</a:t>
            </a:r>
            <a:endParaRPr lang="en-US" altLang="zh-TW" sz="2400" b="1" dirty="0">
              <a:solidFill>
                <a:schemeClr val="tx1"/>
              </a:solidFill>
              <a:latin typeface="Times New Roman" panose="02020603050405020304" pitchFamily="18" charset="0"/>
              <a:cs typeface="Times New Roman" panose="02020603050405020304" pitchFamily="18" charset="0"/>
            </a:endParaRPr>
          </a:p>
          <a:p>
            <a:r>
              <a:rPr lang="en-US" altLang="zh-TW" sz="2400" b="1" dirty="0">
                <a:solidFill>
                  <a:schemeClr val="tx1"/>
                </a:solidFill>
                <a:latin typeface="Times New Roman" panose="02020603050405020304" pitchFamily="18" charset="0"/>
                <a:cs typeface="Times New Roman" panose="02020603050405020304" pitchFamily="18" charset="0"/>
              </a:rPr>
              <a:t>Advisor: Prof. </a:t>
            </a:r>
            <a:r>
              <a:rPr lang="en-US" altLang="zh-TW" sz="2400" b="1" dirty="0" err="1">
                <a:solidFill>
                  <a:schemeClr val="tx1"/>
                </a:solidFill>
                <a:latin typeface="Times New Roman" panose="02020603050405020304" pitchFamily="18" charset="0"/>
                <a:cs typeface="Times New Roman" panose="02020603050405020304" pitchFamily="18" charset="0"/>
              </a:rPr>
              <a:t>Herng</a:t>
            </a:r>
            <a:r>
              <a:rPr lang="en-US" altLang="zh-TW" sz="2400" b="1" dirty="0">
                <a:solidFill>
                  <a:schemeClr val="tx1"/>
                </a:solidFill>
                <a:latin typeface="Times New Roman" panose="02020603050405020304" pitchFamily="18" charset="0"/>
                <a:cs typeface="Times New Roman" panose="02020603050405020304" pitchFamily="18" charset="0"/>
              </a:rPr>
              <a:t>-Hua Chang </a:t>
            </a:r>
          </a:p>
        </p:txBody>
      </p:sp>
      <p:sp>
        <p:nvSpPr>
          <p:cNvPr id="4" name="標題 1">
            <a:extLst>
              <a:ext uri="{FF2B5EF4-FFF2-40B4-BE49-F238E27FC236}">
                <a16:creationId xmlns:a16="http://schemas.microsoft.com/office/drawing/2014/main" id="{F59457D2-49DB-4928-8191-E1B60DB2FD6D}"/>
              </a:ext>
            </a:extLst>
          </p:cNvPr>
          <p:cNvSpPr txBox="1">
            <a:spLocks/>
          </p:cNvSpPr>
          <p:nvPr/>
        </p:nvSpPr>
        <p:spPr>
          <a:xfrm>
            <a:off x="211120" y="2672915"/>
            <a:ext cx="8712968" cy="1080119"/>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TW" sz="2600" b="1" dirty="0"/>
              <a:t>Multiview residual selective kernel networks for lung nodule classification associated with texture features</a:t>
            </a:r>
            <a:endParaRPr lang="zh-TW" altLang="zh-TW" sz="2600" b="1" dirty="0"/>
          </a:p>
        </p:txBody>
      </p:sp>
    </p:spTree>
    <p:extLst>
      <p:ext uri="{BB962C8B-B14F-4D97-AF65-F5344CB8AC3E}">
        <p14:creationId xmlns:p14="http://schemas.microsoft.com/office/powerpoint/2010/main" val="15854030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629106D-3377-426F-922C-F9E67F63DE2A}"/>
              </a:ext>
            </a:extLst>
          </p:cNvPr>
          <p:cNvSpPr>
            <a:spLocks noGrp="1"/>
          </p:cNvSpPr>
          <p:nvPr>
            <p:ph type="title"/>
          </p:nvPr>
        </p:nvSpPr>
        <p:spPr/>
        <p:txBody>
          <a:bodyPr>
            <a:normAutofit/>
          </a:bodyPr>
          <a:lstStyle/>
          <a:p>
            <a:pPr algn="l"/>
            <a:r>
              <a:rPr lang="en-US" altLang="zh-TW" sz="3600" b="1" dirty="0"/>
              <a:t>Data preprocessing</a:t>
            </a:r>
            <a:endParaRPr lang="zh-TW" altLang="en-US" sz="3600" b="1" dirty="0"/>
          </a:p>
        </p:txBody>
      </p:sp>
      <p:sp>
        <p:nvSpPr>
          <p:cNvPr id="3" name="內容版面配置區 2">
            <a:extLst>
              <a:ext uri="{FF2B5EF4-FFF2-40B4-BE49-F238E27FC236}">
                <a16:creationId xmlns:a16="http://schemas.microsoft.com/office/drawing/2014/main" id="{90F57034-DB0B-4383-A4F7-5B1226A4E4A1}"/>
              </a:ext>
            </a:extLst>
          </p:cNvPr>
          <p:cNvSpPr>
            <a:spLocks noGrp="1"/>
          </p:cNvSpPr>
          <p:nvPr>
            <p:ph idx="1"/>
          </p:nvPr>
        </p:nvSpPr>
        <p:spPr/>
        <p:txBody>
          <a:bodyPr>
            <a:normAutofit/>
          </a:bodyPr>
          <a:lstStyle/>
          <a:p>
            <a:r>
              <a:rPr lang="en-US" altLang="zh-TW" sz="2400" dirty="0"/>
              <a:t>Set out-of-scan pixels from -2000 to 0.</a:t>
            </a:r>
          </a:p>
          <a:p>
            <a:r>
              <a:rPr lang="en-US" altLang="zh-TW" sz="2400" dirty="0"/>
              <a:t>Rescale the pixel values to the HU:</a:t>
            </a:r>
          </a:p>
          <a:p>
            <a:endParaRPr lang="en-US" altLang="zh-TW" sz="2400" dirty="0"/>
          </a:p>
          <a:p>
            <a:endParaRPr lang="en-US" altLang="zh-TW" sz="2400" dirty="0"/>
          </a:p>
          <a:p>
            <a:endParaRPr lang="en-US" altLang="zh-TW" sz="2400" dirty="0"/>
          </a:p>
          <a:p>
            <a:endParaRPr lang="en-US" altLang="zh-TW" sz="2400" dirty="0"/>
          </a:p>
          <a:p>
            <a:endParaRPr lang="en-US" altLang="zh-TW" sz="2400" dirty="0"/>
          </a:p>
          <a:p>
            <a:r>
              <a:rPr lang="en-US" altLang="zh-TW" sz="2400" dirty="0"/>
              <a:t>Clip the range of the HU values to [-1024, 3071]</a:t>
            </a:r>
          </a:p>
        </p:txBody>
      </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2EE9F9C2-22E3-4DDE-96CC-92BC210D4B92}"/>
                  </a:ext>
                </a:extLst>
              </p:cNvPr>
              <p:cNvSpPr txBox="1"/>
              <p:nvPr/>
            </p:nvSpPr>
            <p:spPr>
              <a:xfrm>
                <a:off x="2122307" y="2445246"/>
                <a:ext cx="4916154" cy="2094676"/>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TW" sz="2400" i="1">
                          <a:latin typeface="Cambria Math" panose="02040503050406030204" pitchFamily="18" charset="0"/>
                        </a:rPr>
                        <m:t>𝐶𝑇</m:t>
                      </m:r>
                      <m:d>
                        <m:dPr>
                          <m:ctrlPr>
                            <a:rPr lang="zh-TW" altLang="zh-TW" sz="2400" i="1">
                              <a:latin typeface="Cambria Math" panose="02040503050406030204" pitchFamily="18" charset="0"/>
                            </a:rPr>
                          </m:ctrlPr>
                        </m:dPr>
                        <m:e>
                          <m:r>
                            <a:rPr lang="en-US" altLang="zh-TW" sz="2400" i="1">
                              <a:latin typeface="Cambria Math" panose="02040503050406030204" pitchFamily="18" charset="0"/>
                            </a:rPr>
                            <m:t>𝑥</m:t>
                          </m:r>
                          <m:r>
                            <a:rPr lang="en-US" altLang="zh-TW" sz="2400" i="1">
                              <a:latin typeface="Cambria Math" panose="02040503050406030204" pitchFamily="18" charset="0"/>
                            </a:rPr>
                            <m:t>,</m:t>
                          </m:r>
                          <m:r>
                            <a:rPr lang="en-US" altLang="zh-TW" sz="2400" i="1">
                              <a:latin typeface="Cambria Math" panose="02040503050406030204" pitchFamily="18" charset="0"/>
                            </a:rPr>
                            <m:t>𝑦</m:t>
                          </m:r>
                        </m:e>
                      </m:d>
                      <m:r>
                        <a:rPr lang="en-US" altLang="zh-TW" sz="2400" i="1">
                          <a:latin typeface="Cambria Math" panose="02040503050406030204" pitchFamily="18" charset="0"/>
                        </a:rPr>
                        <m:t>=</m:t>
                      </m:r>
                      <m:nary>
                        <m:naryPr>
                          <m:chr m:val="∑"/>
                          <m:limLoc m:val="undOvr"/>
                          <m:subHide m:val="on"/>
                          <m:supHide m:val="on"/>
                          <m:ctrlPr>
                            <a:rPr lang="zh-TW" altLang="zh-TW" sz="2400" i="1">
                              <a:latin typeface="Cambria Math" panose="02040503050406030204" pitchFamily="18" charset="0"/>
                            </a:rPr>
                          </m:ctrlPr>
                        </m:naryPr>
                        <m:sub/>
                        <m:sup/>
                        <m:e>
                          <m:d>
                            <m:dPr>
                              <m:ctrlPr>
                                <a:rPr lang="zh-TW" altLang="zh-TW" sz="2400" i="1">
                                  <a:latin typeface="Cambria Math" panose="02040503050406030204" pitchFamily="18" charset="0"/>
                                </a:rPr>
                              </m:ctrlPr>
                            </m:dPr>
                            <m:e>
                              <m:r>
                                <a:rPr lang="en-US" altLang="zh-TW" sz="2400" i="1">
                                  <a:latin typeface="Cambria Math" panose="02040503050406030204" pitchFamily="18" charset="0"/>
                                </a:rPr>
                                <m:t>𝑚</m:t>
                              </m:r>
                              <m:r>
                                <a:rPr lang="en-US" altLang="zh-TW" sz="2400" i="1">
                                  <a:latin typeface="Cambria Math" panose="02040503050406030204" pitchFamily="18" charset="0"/>
                                </a:rPr>
                                <m:t>×</m:t>
                              </m:r>
                              <m:r>
                                <a:rPr lang="en-US" altLang="zh-TW" sz="2400" i="1">
                                  <a:latin typeface="Cambria Math" panose="02040503050406030204" pitchFamily="18" charset="0"/>
                                </a:rPr>
                                <m:t>𝑝</m:t>
                              </m:r>
                              <m:d>
                                <m:dPr>
                                  <m:ctrlPr>
                                    <a:rPr lang="zh-TW" altLang="zh-TW" sz="2400" i="1">
                                      <a:latin typeface="Cambria Math" panose="02040503050406030204" pitchFamily="18" charset="0"/>
                                    </a:rPr>
                                  </m:ctrlPr>
                                </m:dPr>
                                <m:e>
                                  <m:r>
                                    <a:rPr lang="en-US" altLang="zh-TW" sz="2400" i="1">
                                      <a:latin typeface="Cambria Math" panose="02040503050406030204" pitchFamily="18" charset="0"/>
                                    </a:rPr>
                                    <m:t>𝑥</m:t>
                                  </m:r>
                                  <m:r>
                                    <a:rPr lang="en-US" altLang="zh-TW" sz="2400" i="1">
                                      <a:latin typeface="Cambria Math" panose="02040503050406030204" pitchFamily="18" charset="0"/>
                                    </a:rPr>
                                    <m:t>,</m:t>
                                  </m:r>
                                  <m:r>
                                    <a:rPr lang="en-US" altLang="zh-TW" sz="2400" i="1">
                                      <a:latin typeface="Cambria Math" panose="02040503050406030204" pitchFamily="18" charset="0"/>
                                    </a:rPr>
                                    <m:t>𝑦</m:t>
                                  </m:r>
                                </m:e>
                              </m:d>
                            </m:e>
                          </m:d>
                          <m:r>
                            <a:rPr lang="en-US" altLang="zh-TW" sz="2400" i="1">
                              <a:latin typeface="Cambria Math" panose="02040503050406030204" pitchFamily="18" charset="0"/>
                            </a:rPr>
                            <m:t>+</m:t>
                          </m:r>
                          <m:r>
                            <a:rPr lang="en-US" altLang="zh-TW" sz="2400" i="1">
                              <a:latin typeface="Cambria Math" panose="02040503050406030204" pitchFamily="18" charset="0"/>
                            </a:rPr>
                            <m:t>𝑏</m:t>
                          </m:r>
                        </m:e>
                      </m:nary>
                    </m:oMath>
                  </m:oMathPara>
                </a14:m>
                <a:endParaRPr lang="en-US" altLang="zh-TW" i="1" dirty="0"/>
              </a:p>
              <a:p>
                <a14:m>
                  <m:oMath xmlns:m="http://schemas.openxmlformats.org/officeDocument/2006/math">
                    <m:r>
                      <a:rPr lang="en-US" altLang="zh-TW" i="1" smtClean="0">
                        <a:latin typeface="Cambria Math" panose="02040503050406030204" pitchFamily="18" charset="0"/>
                      </a:rPr>
                      <m:t>𝑝</m:t>
                    </m:r>
                    <m:d>
                      <m:dPr>
                        <m:ctrlPr>
                          <a:rPr lang="zh-TW" altLang="zh-TW" i="1">
                            <a:latin typeface="Cambria Math" panose="02040503050406030204" pitchFamily="18" charset="0"/>
                          </a:rPr>
                        </m:ctrlPr>
                      </m:dPr>
                      <m:e>
                        <m:r>
                          <a:rPr lang="en-US" altLang="zh-TW" i="1">
                            <a:latin typeface="Cambria Math" panose="02040503050406030204" pitchFamily="18" charset="0"/>
                          </a:rPr>
                          <m:t>𝑥</m:t>
                        </m:r>
                        <m:r>
                          <a:rPr lang="en-US" altLang="zh-TW" i="1">
                            <a:latin typeface="Cambria Math" panose="02040503050406030204" pitchFamily="18" charset="0"/>
                          </a:rPr>
                          <m:t>,</m:t>
                        </m:r>
                        <m:r>
                          <a:rPr lang="en-US" altLang="zh-TW" i="1">
                            <a:latin typeface="Cambria Math" panose="02040503050406030204" pitchFamily="18" charset="0"/>
                          </a:rPr>
                          <m:t>𝑦</m:t>
                        </m:r>
                      </m:e>
                    </m:d>
                  </m:oMath>
                </a14:m>
                <a:r>
                  <a:rPr lang="en-US" altLang="zh-TW" dirty="0"/>
                  <a:t>: an image from the DICOM file directly</a:t>
                </a:r>
              </a:p>
              <a:p>
                <a14:m>
                  <m:oMath xmlns:m="http://schemas.openxmlformats.org/officeDocument/2006/math">
                    <m:r>
                      <a:rPr lang="en-US" altLang="zh-TW" i="1">
                        <a:latin typeface="Cambria Math" panose="02040503050406030204" pitchFamily="18" charset="0"/>
                      </a:rPr>
                      <m:t>𝐶𝑇</m:t>
                    </m:r>
                    <m:d>
                      <m:dPr>
                        <m:ctrlPr>
                          <a:rPr lang="zh-TW" altLang="zh-TW" i="1">
                            <a:latin typeface="Cambria Math" panose="02040503050406030204" pitchFamily="18" charset="0"/>
                          </a:rPr>
                        </m:ctrlPr>
                      </m:dPr>
                      <m:e>
                        <m:r>
                          <a:rPr lang="en-US" altLang="zh-TW" i="1">
                            <a:latin typeface="Cambria Math" panose="02040503050406030204" pitchFamily="18" charset="0"/>
                          </a:rPr>
                          <m:t>𝑥</m:t>
                        </m:r>
                        <m:r>
                          <a:rPr lang="en-US" altLang="zh-TW" i="1">
                            <a:latin typeface="Cambria Math" panose="02040503050406030204" pitchFamily="18" charset="0"/>
                          </a:rPr>
                          <m:t>,</m:t>
                        </m:r>
                        <m:r>
                          <a:rPr lang="en-US" altLang="zh-TW" i="1">
                            <a:latin typeface="Cambria Math" panose="02040503050406030204" pitchFamily="18" charset="0"/>
                          </a:rPr>
                          <m:t>𝑦</m:t>
                        </m:r>
                      </m:e>
                    </m:d>
                  </m:oMath>
                </a14:m>
                <a:r>
                  <a:rPr lang="en-US" altLang="zh-TW" dirty="0"/>
                  <a:t>: an image with the HU</a:t>
                </a:r>
              </a:p>
              <a:p>
                <a14:m>
                  <m:oMath xmlns:m="http://schemas.openxmlformats.org/officeDocument/2006/math">
                    <m:r>
                      <a:rPr lang="en-US" altLang="zh-TW" b="0" i="1" smtClean="0">
                        <a:latin typeface="Cambria Math" panose="02040503050406030204" pitchFamily="18" charset="0"/>
                      </a:rPr>
                      <m:t>𝑚</m:t>
                    </m:r>
                  </m:oMath>
                </a14:m>
                <a:r>
                  <a:rPr lang="en-US" altLang="zh-TW" dirty="0"/>
                  <a:t>: rescale slope</a:t>
                </a:r>
              </a:p>
              <a:p>
                <a14:m>
                  <m:oMath xmlns:m="http://schemas.openxmlformats.org/officeDocument/2006/math">
                    <m:r>
                      <a:rPr lang="en-US" altLang="zh-TW" b="0" i="1" smtClean="0">
                        <a:latin typeface="Cambria Math" panose="02040503050406030204" pitchFamily="18" charset="0"/>
                      </a:rPr>
                      <m:t>𝑏</m:t>
                    </m:r>
                  </m:oMath>
                </a14:m>
                <a:r>
                  <a:rPr lang="en-US" altLang="zh-TW" dirty="0"/>
                  <a:t>: intercept</a:t>
                </a:r>
                <a:endParaRPr lang="zh-TW" altLang="en-US" dirty="0"/>
              </a:p>
            </p:txBody>
          </p:sp>
        </mc:Choice>
        <mc:Fallback xmlns="">
          <p:sp>
            <p:nvSpPr>
              <p:cNvPr id="9" name="文字方塊 8">
                <a:extLst>
                  <a:ext uri="{FF2B5EF4-FFF2-40B4-BE49-F238E27FC236}">
                    <a16:creationId xmlns:a16="http://schemas.microsoft.com/office/drawing/2014/main" id="{2EE9F9C2-22E3-4DDE-96CC-92BC210D4B92}"/>
                  </a:ext>
                </a:extLst>
              </p:cNvPr>
              <p:cNvSpPr txBox="1">
                <a:spLocks noRot="1" noChangeAspect="1" noMove="1" noResize="1" noEditPoints="1" noAdjustHandles="1" noChangeArrowheads="1" noChangeShapeType="1" noTextEdit="1"/>
              </p:cNvSpPr>
              <p:nvPr/>
            </p:nvSpPr>
            <p:spPr>
              <a:xfrm>
                <a:off x="2122307" y="2445246"/>
                <a:ext cx="4916154" cy="2094676"/>
              </a:xfrm>
              <a:prstGeom prst="rect">
                <a:avLst/>
              </a:prstGeom>
              <a:blipFill>
                <a:blip r:embed="rId3"/>
                <a:stretch>
                  <a:fillRect b="-3779"/>
                </a:stretch>
              </a:blipFill>
            </p:spPr>
            <p:txBody>
              <a:bodyPr/>
              <a:lstStyle/>
              <a:p>
                <a:r>
                  <a:rPr lang="zh-TW" altLang="en-US">
                    <a:noFill/>
                  </a:rPr>
                  <a:t> </a:t>
                </a:r>
              </a:p>
            </p:txBody>
          </p:sp>
        </mc:Fallback>
      </mc:AlternateContent>
      <p:sp>
        <p:nvSpPr>
          <p:cNvPr id="7" name="箭號: 五邊形 6">
            <a:extLst>
              <a:ext uri="{FF2B5EF4-FFF2-40B4-BE49-F238E27FC236}">
                <a16:creationId xmlns:a16="http://schemas.microsoft.com/office/drawing/2014/main" id="{7BB29EE6-852E-4668-ACE0-3C2006F315CB}"/>
              </a:ext>
            </a:extLst>
          </p:cNvPr>
          <p:cNvSpPr/>
          <p:nvPr/>
        </p:nvSpPr>
        <p:spPr>
          <a:xfrm>
            <a:off x="7236296" y="0"/>
            <a:ext cx="1872208"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Conclusion</a:t>
            </a:r>
          </a:p>
        </p:txBody>
      </p:sp>
      <p:sp>
        <p:nvSpPr>
          <p:cNvPr id="8" name="箭號: 五邊形 7">
            <a:extLst>
              <a:ext uri="{FF2B5EF4-FFF2-40B4-BE49-F238E27FC236}">
                <a16:creationId xmlns:a16="http://schemas.microsoft.com/office/drawing/2014/main" id="{97E747A8-D471-4890-9555-EE4763438E8C}"/>
              </a:ext>
            </a:extLst>
          </p:cNvPr>
          <p:cNvSpPr/>
          <p:nvPr/>
        </p:nvSpPr>
        <p:spPr>
          <a:xfrm>
            <a:off x="5293096" y="0"/>
            <a:ext cx="2303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ln w="0"/>
                <a:solidFill>
                  <a:schemeClr val="tx1"/>
                </a:solidFill>
                <a:effectLst>
                  <a:outerShdw blurRad="38100" dist="19050" dir="2700000" algn="tl" rotWithShape="0">
                    <a:schemeClr val="dk1">
                      <a:alpha val="40000"/>
                    </a:schemeClr>
                  </a:outerShdw>
                </a:effectLst>
              </a:rPr>
              <a:t> Experimental results</a:t>
            </a:r>
          </a:p>
        </p:txBody>
      </p:sp>
      <p:sp>
        <p:nvSpPr>
          <p:cNvPr id="10" name="箭號: 五邊形 9">
            <a:extLst>
              <a:ext uri="{FF2B5EF4-FFF2-40B4-BE49-F238E27FC236}">
                <a16:creationId xmlns:a16="http://schemas.microsoft.com/office/drawing/2014/main" id="{136B1AC3-9065-4B83-983B-768B36A740DE}"/>
              </a:ext>
            </a:extLst>
          </p:cNvPr>
          <p:cNvSpPr/>
          <p:nvPr/>
        </p:nvSpPr>
        <p:spPr>
          <a:xfrm>
            <a:off x="3347864" y="0"/>
            <a:ext cx="2160240" cy="404664"/>
          </a:xfrm>
          <a:prstGeom prst="homePlat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Proposed methods</a:t>
            </a:r>
          </a:p>
        </p:txBody>
      </p:sp>
      <p:sp>
        <p:nvSpPr>
          <p:cNvPr id="11" name="箭號: 五邊形 10">
            <a:extLst>
              <a:ext uri="{FF2B5EF4-FFF2-40B4-BE49-F238E27FC236}">
                <a16:creationId xmlns:a16="http://schemas.microsoft.com/office/drawing/2014/main" id="{2D62DCE8-B278-48A8-B5B4-85ED7AF792F6}"/>
              </a:ext>
            </a:extLst>
          </p:cNvPr>
          <p:cNvSpPr/>
          <p:nvPr/>
        </p:nvSpPr>
        <p:spPr>
          <a:xfrm>
            <a:off x="1692696"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ln w="0"/>
                <a:solidFill>
                  <a:schemeClr val="tx1"/>
                </a:solidFill>
                <a:effectLst>
                  <a:outerShdw blurRad="38100" dist="19050" dir="2700000" algn="tl" rotWithShape="0">
                    <a:schemeClr val="dk1">
                      <a:alpha val="40000"/>
                    </a:schemeClr>
                  </a:outerShdw>
                </a:effectLst>
              </a:rPr>
              <a:t>   related work</a:t>
            </a:r>
          </a:p>
        </p:txBody>
      </p:sp>
      <p:sp>
        <p:nvSpPr>
          <p:cNvPr id="12" name="箭號: 五邊形 11">
            <a:extLst>
              <a:ext uri="{FF2B5EF4-FFF2-40B4-BE49-F238E27FC236}">
                <a16:creationId xmlns:a16="http://schemas.microsoft.com/office/drawing/2014/main" id="{39796B10-B968-4C10-AFCB-C8ECFC08ACBF}"/>
              </a:ext>
            </a:extLst>
          </p:cNvPr>
          <p:cNvSpPr/>
          <p:nvPr/>
        </p:nvSpPr>
        <p:spPr>
          <a:xfrm>
            <a:off x="0"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Introduction</a:t>
            </a:r>
            <a:endParaRPr lang="zh-TW" altLang="en-US" dirty="0">
              <a:ln w="0"/>
              <a:solidFill>
                <a:schemeClr val="tx1"/>
              </a:solidFill>
              <a:effectLst>
                <a:outerShdw blurRad="38100" dist="19050" dir="2700000" algn="tl" rotWithShape="0">
                  <a:schemeClr val="dk1">
                    <a:alpha val="40000"/>
                  </a:schemeClr>
                </a:outerShdw>
              </a:effectLst>
            </a:endParaRPr>
          </a:p>
        </p:txBody>
      </p:sp>
      <p:sp>
        <p:nvSpPr>
          <p:cNvPr id="4" name="投影片編號版面配置區 3">
            <a:extLst>
              <a:ext uri="{FF2B5EF4-FFF2-40B4-BE49-F238E27FC236}">
                <a16:creationId xmlns:a16="http://schemas.microsoft.com/office/drawing/2014/main" id="{63F7A81B-E60D-4505-B92B-DAAE1C1C5C31}"/>
              </a:ext>
            </a:extLst>
          </p:cNvPr>
          <p:cNvSpPr>
            <a:spLocks noGrp="1"/>
          </p:cNvSpPr>
          <p:nvPr>
            <p:ph type="sldNum" sz="quarter" idx="12"/>
          </p:nvPr>
        </p:nvSpPr>
        <p:spPr/>
        <p:txBody>
          <a:bodyPr/>
          <a:lstStyle/>
          <a:p>
            <a:fld id="{73DA0BB7-265A-403C-9275-D587AB510EDC}" type="slidenum">
              <a:rPr lang="zh-TW" altLang="en-US" smtClean="0"/>
              <a:t>10</a:t>
            </a:fld>
            <a:endParaRPr lang="zh-TW" altLang="en-US"/>
          </a:p>
        </p:txBody>
      </p:sp>
    </p:spTree>
    <p:extLst>
      <p:ext uri="{BB962C8B-B14F-4D97-AF65-F5344CB8AC3E}">
        <p14:creationId xmlns:p14="http://schemas.microsoft.com/office/powerpoint/2010/main" val="3024738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AFF6D1-4C3C-4E50-BE59-D740D4F67305}"/>
              </a:ext>
            </a:extLst>
          </p:cNvPr>
          <p:cNvSpPr>
            <a:spLocks noGrp="1"/>
          </p:cNvSpPr>
          <p:nvPr>
            <p:ph type="title"/>
          </p:nvPr>
        </p:nvSpPr>
        <p:spPr/>
        <p:txBody>
          <a:bodyPr>
            <a:normAutofit/>
          </a:bodyPr>
          <a:lstStyle/>
          <a:p>
            <a:pPr algn="l"/>
            <a:r>
              <a:rPr lang="en-US" altLang="zh-TW" sz="3600" b="1" dirty="0"/>
              <a:t>Resolution adjustment</a:t>
            </a:r>
            <a:endParaRPr lang="zh-TW" altLang="en-US" sz="3600"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CDCA7947-B44C-4552-8AD4-5B4C42148406}"/>
                  </a:ext>
                </a:extLst>
              </p:cNvPr>
              <p:cNvSpPr>
                <a:spLocks noGrp="1"/>
              </p:cNvSpPr>
              <p:nvPr>
                <p:ph idx="1"/>
              </p:nvPr>
            </p:nvSpPr>
            <p:spPr>
              <a:xfrm>
                <a:off x="457200" y="1600200"/>
                <a:ext cx="8229600" cy="4525963"/>
              </a:xfrm>
            </p:spPr>
            <p:txBody>
              <a:bodyPr>
                <a:normAutofit/>
              </a:bodyPr>
              <a:lstStyle/>
              <a:p>
                <a:r>
                  <a:rPr lang="en-US" altLang="zh-TW" sz="2400" dirty="0"/>
                  <a:t>Pixel spacing</a:t>
                </a:r>
              </a:p>
              <a:p>
                <a:endParaRPr lang="en-US" altLang="zh-TW" sz="2400" dirty="0"/>
              </a:p>
              <a:p>
                <a:endParaRPr lang="en-US" altLang="zh-TW" sz="2400" dirty="0"/>
              </a:p>
              <a:p>
                <a:r>
                  <a:rPr lang="en-US" altLang="zh-TW" sz="2400" dirty="0"/>
                  <a:t>Slice thickness</a:t>
                </a:r>
              </a:p>
              <a:p>
                <a:endParaRPr lang="en-US" altLang="zh-TW" sz="2400" dirty="0"/>
              </a:p>
              <a:p>
                <a:endParaRPr lang="en-US" altLang="zh-TW" sz="2400" dirty="0"/>
              </a:p>
              <a:p>
                <a:endParaRPr lang="en-US" altLang="zh-TW" sz="2400" dirty="0"/>
              </a:p>
              <a:p>
                <a:endParaRPr lang="en-US" altLang="zh-TW" sz="2400" dirty="0"/>
              </a:p>
              <a:p>
                <a:endParaRPr lang="en-US" altLang="zh-TW" sz="2400" dirty="0"/>
              </a:p>
              <a:p>
                <a:pPr marL="0" indent="0">
                  <a:buNone/>
                </a:pPr>
                <a:r>
                  <a:rPr lang="en-US" altLang="zh-TW" sz="2400" dirty="0"/>
                  <a:t>New resolution:</a:t>
                </a:r>
                <a14:m>
                  <m:oMath xmlns:m="http://schemas.openxmlformats.org/officeDocument/2006/math">
                    <m:r>
                      <a:rPr lang="en-US" altLang="zh-TW" sz="2400" b="0" i="1" smtClean="0">
                        <a:latin typeface="Cambria Math" panose="02040503050406030204" pitchFamily="18" charset="0"/>
                      </a:rPr>
                      <m:t>1</m:t>
                    </m:r>
                    <m:r>
                      <a:rPr lang="en-US" altLang="zh-TW" sz="2400" b="0" i="1" smtClean="0">
                        <a:latin typeface="Cambria Math" panose="02040503050406030204" pitchFamily="18" charset="0"/>
                        <a:ea typeface="Cambria Math" panose="02040503050406030204" pitchFamily="18" charset="0"/>
                      </a:rPr>
                      <m:t>×1×1 </m:t>
                    </m:r>
                    <m:sSup>
                      <m:sSupPr>
                        <m:ctrlPr>
                          <a:rPr lang="en-US" altLang="zh-TW" sz="2400" b="0" i="1" smtClean="0">
                            <a:latin typeface="Cambria Math" panose="02040503050406030204" pitchFamily="18" charset="0"/>
                            <a:ea typeface="Cambria Math" panose="02040503050406030204" pitchFamily="18" charset="0"/>
                          </a:rPr>
                        </m:ctrlPr>
                      </m:sSupPr>
                      <m:e>
                        <m:r>
                          <a:rPr lang="en-US" altLang="zh-TW" sz="2400" b="0" i="1" smtClean="0">
                            <a:latin typeface="Cambria Math" panose="02040503050406030204" pitchFamily="18" charset="0"/>
                            <a:ea typeface="Cambria Math" panose="02040503050406030204" pitchFamily="18" charset="0"/>
                          </a:rPr>
                          <m:t>𝑚𝑚</m:t>
                        </m:r>
                      </m:e>
                      <m:sup>
                        <m:r>
                          <a:rPr lang="en-US" altLang="zh-TW" sz="2400" b="0" i="1" smtClean="0">
                            <a:latin typeface="Cambria Math" panose="02040503050406030204" pitchFamily="18" charset="0"/>
                            <a:ea typeface="Cambria Math" panose="02040503050406030204" pitchFamily="18" charset="0"/>
                          </a:rPr>
                          <m:t>3</m:t>
                        </m:r>
                      </m:sup>
                    </m:sSup>
                  </m:oMath>
                </a14:m>
                <a:r>
                  <a:rPr lang="zh-TW" altLang="en-US" sz="2400" dirty="0"/>
                  <a:t> </a:t>
                </a:r>
              </a:p>
            </p:txBody>
          </p:sp>
        </mc:Choice>
        <mc:Fallback xmlns="">
          <p:sp>
            <p:nvSpPr>
              <p:cNvPr id="3" name="內容版面配置區 2">
                <a:extLst>
                  <a:ext uri="{FF2B5EF4-FFF2-40B4-BE49-F238E27FC236}">
                    <a16:creationId xmlns:a16="http://schemas.microsoft.com/office/drawing/2014/main" id="{CDCA7947-B44C-4552-8AD4-5B4C42148406}"/>
                  </a:ext>
                </a:extLst>
              </p:cNvPr>
              <p:cNvSpPr>
                <a:spLocks noGrp="1" noRot="1" noChangeAspect="1" noMove="1" noResize="1" noEditPoints="1" noAdjustHandles="1" noChangeArrowheads="1" noChangeShapeType="1" noTextEdit="1"/>
              </p:cNvSpPr>
              <p:nvPr>
                <p:ph idx="1"/>
              </p:nvPr>
            </p:nvSpPr>
            <p:spPr>
              <a:xfrm>
                <a:off x="457200" y="1600200"/>
                <a:ext cx="8229600" cy="4525963"/>
              </a:xfrm>
              <a:blipFill>
                <a:blip r:embed="rId3"/>
                <a:stretch>
                  <a:fillRect l="-1111" t="-1078" b="-404"/>
                </a:stretch>
              </a:blipFill>
            </p:spPr>
            <p:txBody>
              <a:bodyPr/>
              <a:lstStyle/>
              <a:p>
                <a:r>
                  <a:rPr lang="zh-TW" altLang="en-US">
                    <a:noFill/>
                  </a:rPr>
                  <a:t> </a:t>
                </a:r>
              </a:p>
            </p:txBody>
          </p:sp>
        </mc:Fallback>
      </mc:AlternateContent>
      <p:grpSp>
        <p:nvGrpSpPr>
          <p:cNvPr id="26" name="Group 3">
            <a:extLst>
              <a:ext uri="{FF2B5EF4-FFF2-40B4-BE49-F238E27FC236}">
                <a16:creationId xmlns:a16="http://schemas.microsoft.com/office/drawing/2014/main" id="{9DA8E571-3FF3-4E82-9B67-1D9A7C095B07}"/>
              </a:ext>
            </a:extLst>
          </p:cNvPr>
          <p:cNvGrpSpPr/>
          <p:nvPr/>
        </p:nvGrpSpPr>
        <p:grpSpPr>
          <a:xfrm>
            <a:off x="3209259" y="1563762"/>
            <a:ext cx="900752" cy="843242"/>
            <a:chOff x="5187227" y="1512772"/>
            <a:chExt cx="900752" cy="843242"/>
          </a:xfrm>
          <a:solidFill>
            <a:schemeClr val="tx2">
              <a:lumMod val="20000"/>
              <a:lumOff val="80000"/>
            </a:schemeClr>
          </a:solidFill>
        </p:grpSpPr>
        <p:grpSp>
          <p:nvGrpSpPr>
            <p:cNvPr id="27" name="Group 4">
              <a:extLst>
                <a:ext uri="{FF2B5EF4-FFF2-40B4-BE49-F238E27FC236}">
                  <a16:creationId xmlns:a16="http://schemas.microsoft.com/office/drawing/2014/main" id="{53D4D05A-485F-49DB-9F74-DEADF769E2D3}"/>
                </a:ext>
              </a:extLst>
            </p:cNvPr>
            <p:cNvGrpSpPr/>
            <p:nvPr/>
          </p:nvGrpSpPr>
          <p:grpSpPr>
            <a:xfrm>
              <a:off x="5187227" y="1512772"/>
              <a:ext cx="900752" cy="843242"/>
              <a:chOff x="4612943" y="1637730"/>
              <a:chExt cx="900752" cy="843242"/>
            </a:xfrm>
            <a:grpFill/>
          </p:grpSpPr>
          <p:sp>
            <p:nvSpPr>
              <p:cNvPr id="29" name="Rectangle 7">
                <a:extLst>
                  <a:ext uri="{FF2B5EF4-FFF2-40B4-BE49-F238E27FC236}">
                    <a16:creationId xmlns:a16="http://schemas.microsoft.com/office/drawing/2014/main" id="{46198B1A-C870-47B7-A081-58488BD16D8E}"/>
                  </a:ext>
                </a:extLst>
              </p:cNvPr>
              <p:cNvSpPr/>
              <p:nvPr/>
            </p:nvSpPr>
            <p:spPr>
              <a:xfrm>
                <a:off x="4612943" y="1637730"/>
                <a:ext cx="450376" cy="422499"/>
              </a:xfrm>
              <a:prstGeom prst="rect">
                <a:avLst/>
              </a:prstGeom>
              <a:grpFill/>
              <a:ln w="28575" cap="flat" cmpd="sng" algn="ctr">
                <a:solidFill>
                  <a:schemeClr val="accent1">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TW" altLang="en-US"/>
              </a:p>
            </p:txBody>
          </p:sp>
          <p:sp>
            <p:nvSpPr>
              <p:cNvPr id="30" name="Rectangle 8">
                <a:extLst>
                  <a:ext uri="{FF2B5EF4-FFF2-40B4-BE49-F238E27FC236}">
                    <a16:creationId xmlns:a16="http://schemas.microsoft.com/office/drawing/2014/main" id="{3E80CC0C-705D-4B44-A5C6-4074C51A42BA}"/>
                  </a:ext>
                </a:extLst>
              </p:cNvPr>
              <p:cNvSpPr/>
              <p:nvPr/>
            </p:nvSpPr>
            <p:spPr>
              <a:xfrm>
                <a:off x="5063319" y="1637730"/>
                <a:ext cx="450376" cy="422499"/>
              </a:xfrm>
              <a:prstGeom prst="rect">
                <a:avLst/>
              </a:prstGeom>
              <a:grpFill/>
              <a:ln w="28575" cap="flat" cmpd="sng" algn="ctr">
                <a:solidFill>
                  <a:schemeClr val="accent1">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TW" altLang="en-US"/>
              </a:p>
            </p:txBody>
          </p:sp>
          <p:sp>
            <p:nvSpPr>
              <p:cNvPr id="31" name="Rectangle 9">
                <a:extLst>
                  <a:ext uri="{FF2B5EF4-FFF2-40B4-BE49-F238E27FC236}">
                    <a16:creationId xmlns:a16="http://schemas.microsoft.com/office/drawing/2014/main" id="{48E0A4FB-C10F-4E55-9CB6-A34130089001}"/>
                  </a:ext>
                </a:extLst>
              </p:cNvPr>
              <p:cNvSpPr/>
              <p:nvPr/>
            </p:nvSpPr>
            <p:spPr>
              <a:xfrm>
                <a:off x="4612943" y="2059353"/>
                <a:ext cx="450376" cy="421618"/>
              </a:xfrm>
              <a:prstGeom prst="rect">
                <a:avLst/>
              </a:prstGeom>
              <a:grpFill/>
              <a:ln w="28575" cap="flat" cmpd="sng" algn="ctr">
                <a:solidFill>
                  <a:schemeClr val="accent1">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TW" altLang="en-US"/>
              </a:p>
            </p:txBody>
          </p:sp>
          <p:sp>
            <p:nvSpPr>
              <p:cNvPr id="32" name="Rectangle 10">
                <a:extLst>
                  <a:ext uri="{FF2B5EF4-FFF2-40B4-BE49-F238E27FC236}">
                    <a16:creationId xmlns:a16="http://schemas.microsoft.com/office/drawing/2014/main" id="{D85FF509-223A-48DC-B9E6-973B7E8A7882}"/>
                  </a:ext>
                </a:extLst>
              </p:cNvPr>
              <p:cNvSpPr/>
              <p:nvPr/>
            </p:nvSpPr>
            <p:spPr>
              <a:xfrm>
                <a:off x="5063319" y="2060230"/>
                <a:ext cx="450376" cy="420742"/>
              </a:xfrm>
              <a:prstGeom prst="rect">
                <a:avLst/>
              </a:prstGeom>
              <a:grpFill/>
              <a:ln w="28575" cap="flat" cmpd="sng" algn="ctr">
                <a:solidFill>
                  <a:schemeClr val="accent1">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TW" altLang="en-US" dirty="0"/>
              </a:p>
            </p:txBody>
          </p:sp>
        </p:grpSp>
        <p:cxnSp>
          <p:nvCxnSpPr>
            <p:cNvPr id="28" name="Straight Arrow Connector 6">
              <a:extLst>
                <a:ext uri="{FF2B5EF4-FFF2-40B4-BE49-F238E27FC236}">
                  <a16:creationId xmlns:a16="http://schemas.microsoft.com/office/drawing/2014/main" id="{229549AB-BD59-4A4F-94B4-7CA93F468E72}"/>
                </a:ext>
              </a:extLst>
            </p:cNvPr>
            <p:cNvCxnSpPr/>
            <p:nvPr/>
          </p:nvCxnSpPr>
          <p:spPr>
            <a:xfrm>
              <a:off x="5418161" y="1746913"/>
              <a:ext cx="453445" cy="0"/>
            </a:xfrm>
            <a:prstGeom prst="straightConnector1">
              <a:avLst/>
            </a:prstGeom>
            <a:grpFill/>
            <a:ln w="28575">
              <a:solidFill>
                <a:schemeClr val="tx1"/>
              </a:solidFill>
              <a:headEnd type="triangle"/>
              <a:tailEnd type="triangle"/>
            </a:ln>
          </p:spPr>
          <p:style>
            <a:lnRef idx="1">
              <a:schemeClr val="dk1"/>
            </a:lnRef>
            <a:fillRef idx="0">
              <a:schemeClr val="dk1"/>
            </a:fillRef>
            <a:effectRef idx="0">
              <a:schemeClr val="dk1"/>
            </a:effectRef>
            <a:fontRef idx="minor">
              <a:schemeClr val="tx1"/>
            </a:fontRef>
          </p:style>
        </p:cxnSp>
      </p:grpSp>
      <p:sp>
        <p:nvSpPr>
          <p:cNvPr id="41" name="立方體 40">
            <a:extLst>
              <a:ext uri="{FF2B5EF4-FFF2-40B4-BE49-F238E27FC236}">
                <a16:creationId xmlns:a16="http://schemas.microsoft.com/office/drawing/2014/main" id="{4470E6AB-4919-4143-B997-EF11EDE7642E}"/>
              </a:ext>
            </a:extLst>
          </p:cNvPr>
          <p:cNvSpPr/>
          <p:nvPr/>
        </p:nvSpPr>
        <p:spPr>
          <a:xfrm>
            <a:off x="2990045" y="2873220"/>
            <a:ext cx="1353740" cy="765151"/>
          </a:xfrm>
          <a:prstGeom prst="cube">
            <a:avLst>
              <a:gd name="adj" fmla="val 56438"/>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cxnSp>
        <p:nvCxnSpPr>
          <p:cNvPr id="45" name="Straight Arrow Connector 6">
            <a:extLst>
              <a:ext uri="{FF2B5EF4-FFF2-40B4-BE49-F238E27FC236}">
                <a16:creationId xmlns:a16="http://schemas.microsoft.com/office/drawing/2014/main" id="{1E242EF2-1B4B-4E16-8BB9-BB588863AF36}"/>
              </a:ext>
            </a:extLst>
          </p:cNvPr>
          <p:cNvCxnSpPr>
            <a:cxnSpLocks/>
            <a:stCxn id="41" idx="3"/>
            <a:endCxn id="41" idx="1"/>
          </p:cNvCxnSpPr>
          <p:nvPr/>
        </p:nvCxnSpPr>
        <p:spPr>
          <a:xfrm flipV="1">
            <a:off x="3450997" y="3305056"/>
            <a:ext cx="0" cy="333315"/>
          </a:xfrm>
          <a:prstGeom prst="straightConnector1">
            <a:avLst/>
          </a:prstGeom>
          <a:solidFill>
            <a:schemeClr val="tx2">
              <a:lumMod val="20000"/>
              <a:lumOff val="80000"/>
            </a:schemeClr>
          </a:solidFill>
          <a:ln w="28575">
            <a:solidFill>
              <a:schemeClr val="tx1"/>
            </a:solidFill>
            <a:headEnd type="triangle"/>
            <a:tailEnd type="triangle"/>
          </a:ln>
        </p:spPr>
        <p:style>
          <a:lnRef idx="1">
            <a:schemeClr val="dk1"/>
          </a:lnRef>
          <a:fillRef idx="0">
            <a:schemeClr val="dk1"/>
          </a:fillRef>
          <a:effectRef idx="0">
            <a:schemeClr val="dk1"/>
          </a:effectRef>
          <a:fontRef idx="minor">
            <a:schemeClr val="tx1"/>
          </a:fontRef>
        </p:style>
      </p:cxnSp>
      <p:cxnSp>
        <p:nvCxnSpPr>
          <p:cNvPr id="50" name="Straight Arrow Connector 6">
            <a:extLst>
              <a:ext uri="{FF2B5EF4-FFF2-40B4-BE49-F238E27FC236}">
                <a16:creationId xmlns:a16="http://schemas.microsoft.com/office/drawing/2014/main" id="{50E5A3FF-CC0E-4763-A23A-AB23BEF7413D}"/>
              </a:ext>
            </a:extLst>
          </p:cNvPr>
          <p:cNvCxnSpPr>
            <a:cxnSpLocks/>
          </p:cNvCxnSpPr>
          <p:nvPr/>
        </p:nvCxnSpPr>
        <p:spPr>
          <a:xfrm>
            <a:off x="3414280" y="1797903"/>
            <a:ext cx="0" cy="438503"/>
          </a:xfrm>
          <a:prstGeom prst="straightConnector1">
            <a:avLst/>
          </a:prstGeom>
          <a:solidFill>
            <a:schemeClr val="tx2">
              <a:lumMod val="20000"/>
              <a:lumOff val="80000"/>
            </a:schemeClr>
          </a:solidFill>
          <a:ln w="28575">
            <a:solidFill>
              <a:schemeClr val="tx1"/>
            </a:solidFill>
            <a:headEnd type="triangle"/>
            <a:tailEnd type="triangle"/>
          </a:ln>
        </p:spPr>
        <p:style>
          <a:lnRef idx="1">
            <a:schemeClr val="dk1"/>
          </a:lnRef>
          <a:fillRef idx="0">
            <a:schemeClr val="dk1"/>
          </a:fillRef>
          <a:effectRef idx="0">
            <a:schemeClr val="dk1"/>
          </a:effectRef>
          <a:fontRef idx="minor">
            <a:schemeClr val="tx1"/>
          </a:fontRef>
        </p:style>
      </p:cxnSp>
      <p:sp>
        <p:nvSpPr>
          <p:cNvPr id="52" name="箭號: 向下 51">
            <a:extLst>
              <a:ext uri="{FF2B5EF4-FFF2-40B4-BE49-F238E27FC236}">
                <a16:creationId xmlns:a16="http://schemas.microsoft.com/office/drawing/2014/main" id="{477111FA-BD90-4FD9-A134-74C67759BECB}"/>
              </a:ext>
            </a:extLst>
          </p:cNvPr>
          <p:cNvSpPr/>
          <p:nvPr/>
        </p:nvSpPr>
        <p:spPr>
          <a:xfrm>
            <a:off x="935820" y="3789040"/>
            <a:ext cx="288028" cy="136815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5" name="文字方塊 54">
            <a:extLst>
              <a:ext uri="{FF2B5EF4-FFF2-40B4-BE49-F238E27FC236}">
                <a16:creationId xmlns:a16="http://schemas.microsoft.com/office/drawing/2014/main" id="{6F576590-B61D-481F-9159-99686495BD05}"/>
              </a:ext>
            </a:extLst>
          </p:cNvPr>
          <p:cNvSpPr txBox="1"/>
          <p:nvPr/>
        </p:nvSpPr>
        <p:spPr>
          <a:xfrm>
            <a:off x="1246443" y="4294497"/>
            <a:ext cx="3307316" cy="461665"/>
          </a:xfrm>
          <a:prstGeom prst="rect">
            <a:avLst/>
          </a:prstGeom>
          <a:noFill/>
        </p:spPr>
        <p:txBody>
          <a:bodyPr wrap="none" rtlCol="0">
            <a:spAutoFit/>
          </a:bodyPr>
          <a:lstStyle/>
          <a:p>
            <a:r>
              <a:rPr lang="en-US" altLang="zh-TW" sz="2400" dirty="0"/>
              <a:t>cubic spline interpolation</a:t>
            </a:r>
            <a:endParaRPr lang="zh-TW" altLang="en-US" sz="2400" dirty="0"/>
          </a:p>
        </p:txBody>
      </p:sp>
      <p:pic>
        <p:nvPicPr>
          <p:cNvPr id="57" name="圖片 56">
            <a:extLst>
              <a:ext uri="{FF2B5EF4-FFF2-40B4-BE49-F238E27FC236}">
                <a16:creationId xmlns:a16="http://schemas.microsoft.com/office/drawing/2014/main" id="{7ABACB19-D237-49C3-A28A-55118D757C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15907" y="582734"/>
            <a:ext cx="3205189" cy="3205189"/>
          </a:xfrm>
          <a:prstGeom prst="rect">
            <a:avLst/>
          </a:prstGeom>
        </p:spPr>
      </p:pic>
      <p:pic>
        <p:nvPicPr>
          <p:cNvPr id="59" name="圖片 58">
            <a:extLst>
              <a:ext uri="{FF2B5EF4-FFF2-40B4-BE49-F238E27FC236}">
                <a16:creationId xmlns:a16="http://schemas.microsoft.com/office/drawing/2014/main" id="{579F73DD-4AA7-4143-8937-E4B71752701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92908" y="3380865"/>
            <a:ext cx="3216487" cy="3216487"/>
          </a:xfrm>
          <a:prstGeom prst="rect">
            <a:avLst/>
          </a:prstGeom>
        </p:spPr>
      </p:pic>
      <p:sp>
        <p:nvSpPr>
          <p:cNvPr id="20" name="箭號: 五邊形 19">
            <a:extLst>
              <a:ext uri="{FF2B5EF4-FFF2-40B4-BE49-F238E27FC236}">
                <a16:creationId xmlns:a16="http://schemas.microsoft.com/office/drawing/2014/main" id="{1E79F449-87A0-49B6-977A-F5CE260522E7}"/>
              </a:ext>
            </a:extLst>
          </p:cNvPr>
          <p:cNvSpPr/>
          <p:nvPr/>
        </p:nvSpPr>
        <p:spPr>
          <a:xfrm>
            <a:off x="7236296" y="0"/>
            <a:ext cx="1872208"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Conclusion</a:t>
            </a:r>
          </a:p>
        </p:txBody>
      </p:sp>
      <p:sp>
        <p:nvSpPr>
          <p:cNvPr id="23" name="箭號: 五邊形 22">
            <a:extLst>
              <a:ext uri="{FF2B5EF4-FFF2-40B4-BE49-F238E27FC236}">
                <a16:creationId xmlns:a16="http://schemas.microsoft.com/office/drawing/2014/main" id="{47D981F3-BA48-4832-9DEC-587CB6CF5B8C}"/>
              </a:ext>
            </a:extLst>
          </p:cNvPr>
          <p:cNvSpPr/>
          <p:nvPr/>
        </p:nvSpPr>
        <p:spPr>
          <a:xfrm>
            <a:off x="5293096" y="0"/>
            <a:ext cx="2303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ln w="0"/>
                <a:solidFill>
                  <a:schemeClr val="tx1"/>
                </a:solidFill>
                <a:effectLst>
                  <a:outerShdw blurRad="38100" dist="19050" dir="2700000" algn="tl" rotWithShape="0">
                    <a:schemeClr val="dk1">
                      <a:alpha val="40000"/>
                    </a:schemeClr>
                  </a:outerShdw>
                </a:effectLst>
              </a:rPr>
              <a:t> Experimental results</a:t>
            </a:r>
          </a:p>
        </p:txBody>
      </p:sp>
      <p:sp>
        <p:nvSpPr>
          <p:cNvPr id="24" name="箭號: 五邊形 23">
            <a:extLst>
              <a:ext uri="{FF2B5EF4-FFF2-40B4-BE49-F238E27FC236}">
                <a16:creationId xmlns:a16="http://schemas.microsoft.com/office/drawing/2014/main" id="{5690992C-FADC-459B-B5BF-868FC873D49A}"/>
              </a:ext>
            </a:extLst>
          </p:cNvPr>
          <p:cNvSpPr/>
          <p:nvPr/>
        </p:nvSpPr>
        <p:spPr>
          <a:xfrm>
            <a:off x="3347864" y="0"/>
            <a:ext cx="2160240" cy="404664"/>
          </a:xfrm>
          <a:prstGeom prst="homePlat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Proposed methods</a:t>
            </a:r>
          </a:p>
        </p:txBody>
      </p:sp>
      <p:sp>
        <p:nvSpPr>
          <p:cNvPr id="25" name="箭號: 五邊形 24">
            <a:extLst>
              <a:ext uri="{FF2B5EF4-FFF2-40B4-BE49-F238E27FC236}">
                <a16:creationId xmlns:a16="http://schemas.microsoft.com/office/drawing/2014/main" id="{21AFEC77-D9F2-4FE8-9BD0-B2040F6A65C4}"/>
              </a:ext>
            </a:extLst>
          </p:cNvPr>
          <p:cNvSpPr/>
          <p:nvPr/>
        </p:nvSpPr>
        <p:spPr>
          <a:xfrm>
            <a:off x="1692696"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ln w="0"/>
                <a:solidFill>
                  <a:schemeClr val="tx1"/>
                </a:solidFill>
                <a:effectLst>
                  <a:outerShdw blurRad="38100" dist="19050" dir="2700000" algn="tl" rotWithShape="0">
                    <a:schemeClr val="dk1">
                      <a:alpha val="40000"/>
                    </a:schemeClr>
                  </a:outerShdw>
                </a:effectLst>
              </a:rPr>
              <a:t>   related work</a:t>
            </a:r>
          </a:p>
        </p:txBody>
      </p:sp>
      <p:sp>
        <p:nvSpPr>
          <p:cNvPr id="33" name="箭號: 五邊形 32">
            <a:extLst>
              <a:ext uri="{FF2B5EF4-FFF2-40B4-BE49-F238E27FC236}">
                <a16:creationId xmlns:a16="http://schemas.microsoft.com/office/drawing/2014/main" id="{B9ACDFA8-A158-469D-8803-766579B3C787}"/>
              </a:ext>
            </a:extLst>
          </p:cNvPr>
          <p:cNvSpPr/>
          <p:nvPr/>
        </p:nvSpPr>
        <p:spPr>
          <a:xfrm>
            <a:off x="0"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Introduction</a:t>
            </a:r>
            <a:endParaRPr lang="zh-TW" altLang="en-US" dirty="0">
              <a:ln w="0"/>
              <a:solidFill>
                <a:schemeClr val="tx1"/>
              </a:solidFill>
              <a:effectLst>
                <a:outerShdw blurRad="38100" dist="19050" dir="2700000" algn="tl" rotWithShape="0">
                  <a:schemeClr val="dk1">
                    <a:alpha val="40000"/>
                  </a:schemeClr>
                </a:outerShdw>
              </a:effectLst>
            </a:endParaRPr>
          </a:p>
        </p:txBody>
      </p:sp>
      <p:sp>
        <p:nvSpPr>
          <p:cNvPr id="4" name="投影片編號版面配置區 3">
            <a:extLst>
              <a:ext uri="{FF2B5EF4-FFF2-40B4-BE49-F238E27FC236}">
                <a16:creationId xmlns:a16="http://schemas.microsoft.com/office/drawing/2014/main" id="{5EC8AEF8-0C53-4F98-A7BE-3483EDB49AC7}"/>
              </a:ext>
            </a:extLst>
          </p:cNvPr>
          <p:cNvSpPr>
            <a:spLocks noGrp="1"/>
          </p:cNvSpPr>
          <p:nvPr>
            <p:ph type="sldNum" sz="quarter" idx="12"/>
          </p:nvPr>
        </p:nvSpPr>
        <p:spPr/>
        <p:txBody>
          <a:bodyPr/>
          <a:lstStyle/>
          <a:p>
            <a:fld id="{73DA0BB7-265A-403C-9275-D587AB510EDC}" type="slidenum">
              <a:rPr lang="zh-TW" altLang="en-US" smtClean="0"/>
              <a:t>11</a:t>
            </a:fld>
            <a:endParaRPr lang="zh-TW" altLang="en-US"/>
          </a:p>
        </p:txBody>
      </p:sp>
    </p:spTree>
    <p:extLst>
      <p:ext uri="{BB962C8B-B14F-4D97-AF65-F5344CB8AC3E}">
        <p14:creationId xmlns:p14="http://schemas.microsoft.com/office/powerpoint/2010/main" val="2399895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5A022DA-4F30-4EC1-AB1E-3471E92E05F4}"/>
              </a:ext>
            </a:extLst>
          </p:cNvPr>
          <p:cNvSpPr>
            <a:spLocks noGrp="1"/>
          </p:cNvSpPr>
          <p:nvPr>
            <p:ph type="title"/>
          </p:nvPr>
        </p:nvSpPr>
        <p:spPr/>
        <p:txBody>
          <a:bodyPr>
            <a:normAutofit/>
          </a:bodyPr>
          <a:lstStyle/>
          <a:p>
            <a:pPr algn="l"/>
            <a:r>
              <a:rPr lang="en-US" altLang="zh-TW" sz="3600" b="1" dirty="0"/>
              <a:t>Normalization</a:t>
            </a:r>
            <a:endParaRPr lang="zh-TW" altLang="en-US" sz="3600" b="1"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332AB683-F6CF-41CE-BAE6-914A4393F04F}"/>
                  </a:ext>
                </a:extLst>
              </p:cNvPr>
              <p:cNvSpPr>
                <a:spLocks noGrp="1"/>
              </p:cNvSpPr>
              <p:nvPr>
                <p:ph idx="1"/>
              </p:nvPr>
            </p:nvSpPr>
            <p:spPr/>
            <p:txBody>
              <a:bodyPr/>
              <a:lstStyle/>
              <a:p>
                <a:r>
                  <a:rPr lang="en-US" altLang="zh-TW" sz="2400" dirty="0"/>
                  <a:t>Clip the range of HU values to [-1000, 400]</a:t>
                </a:r>
              </a:p>
              <a:p>
                <a:r>
                  <a:rPr lang="en-US" altLang="zh-TW" sz="2400" dirty="0"/>
                  <a:t>Normalize to [0, 1]</a:t>
                </a:r>
              </a:p>
              <a:p>
                <a:endParaRPr lang="en-US" altLang="zh-TW" sz="2400" dirty="0"/>
              </a:p>
              <a:p>
                <a:pPr marL="0" indent="0">
                  <a:buNone/>
                </a:pPr>
                <a14:m>
                  <m:oMathPara xmlns:m="http://schemas.openxmlformats.org/officeDocument/2006/math">
                    <m:oMathParaPr>
                      <m:jc m:val="centerGroup"/>
                    </m:oMathParaPr>
                    <m:oMath xmlns:m="http://schemas.openxmlformats.org/officeDocument/2006/math">
                      <m:sSub>
                        <m:sSubPr>
                          <m:ctrlPr>
                            <a:rPr lang="zh-TW" altLang="zh-TW" sz="2400" i="1">
                              <a:latin typeface="Cambria Math" panose="02040503050406030204" pitchFamily="18" charset="0"/>
                            </a:rPr>
                          </m:ctrlPr>
                        </m:sSubPr>
                        <m:e>
                          <m:r>
                            <a:rPr lang="en-US" altLang="zh-TW" sz="2400" i="1">
                              <a:latin typeface="Cambria Math" panose="02040503050406030204" pitchFamily="18" charset="0"/>
                            </a:rPr>
                            <m:t>𝑋</m:t>
                          </m:r>
                        </m:e>
                        <m:sub>
                          <m:r>
                            <a:rPr lang="en-US" altLang="zh-TW" sz="2400" i="1">
                              <a:latin typeface="Cambria Math" panose="02040503050406030204" pitchFamily="18" charset="0"/>
                            </a:rPr>
                            <m:t>𝑛𝑜𝑟𝑚𝑎𝑙𝑖𝑧𝑒</m:t>
                          </m:r>
                        </m:sub>
                      </m:sSub>
                      <m:r>
                        <a:rPr lang="en-US" altLang="zh-TW" sz="2400" i="1">
                          <a:latin typeface="Cambria Math" panose="02040503050406030204" pitchFamily="18" charset="0"/>
                        </a:rPr>
                        <m:t>=</m:t>
                      </m:r>
                      <m:f>
                        <m:fPr>
                          <m:ctrlPr>
                            <a:rPr lang="zh-TW" altLang="zh-TW" sz="2400" i="1">
                              <a:latin typeface="Cambria Math" panose="02040503050406030204" pitchFamily="18" charset="0"/>
                            </a:rPr>
                          </m:ctrlPr>
                        </m:fPr>
                        <m:num>
                          <m:r>
                            <a:rPr lang="en-US" altLang="zh-TW" sz="2400" i="1">
                              <a:latin typeface="Cambria Math" panose="02040503050406030204" pitchFamily="18" charset="0"/>
                            </a:rPr>
                            <m:t>𝑋</m:t>
                          </m:r>
                          <m:r>
                            <a:rPr lang="en-US" altLang="zh-TW" sz="2400" i="1">
                              <a:latin typeface="Cambria Math" panose="02040503050406030204" pitchFamily="18" charset="0"/>
                            </a:rPr>
                            <m:t>−</m:t>
                          </m:r>
                          <m:sSub>
                            <m:sSubPr>
                              <m:ctrlPr>
                                <a:rPr lang="zh-TW" altLang="zh-TW" sz="2400" i="1">
                                  <a:latin typeface="Cambria Math" panose="02040503050406030204" pitchFamily="18" charset="0"/>
                                </a:rPr>
                              </m:ctrlPr>
                            </m:sSubPr>
                            <m:e>
                              <m:r>
                                <a:rPr lang="en-US" altLang="zh-TW" sz="2400" i="1">
                                  <a:latin typeface="Cambria Math" panose="02040503050406030204" pitchFamily="18" charset="0"/>
                                </a:rPr>
                                <m:t>𝑋</m:t>
                              </m:r>
                            </m:e>
                            <m:sub>
                              <m:r>
                                <a:rPr lang="en-US" altLang="zh-TW" sz="2400" i="1">
                                  <a:latin typeface="Cambria Math" panose="02040503050406030204" pitchFamily="18" charset="0"/>
                                </a:rPr>
                                <m:t>𝑚𝑖𝑛</m:t>
                              </m:r>
                            </m:sub>
                          </m:sSub>
                        </m:num>
                        <m:den>
                          <m:sSub>
                            <m:sSubPr>
                              <m:ctrlPr>
                                <a:rPr lang="zh-TW" altLang="zh-TW" sz="2400" i="1">
                                  <a:latin typeface="Cambria Math" panose="02040503050406030204" pitchFamily="18" charset="0"/>
                                </a:rPr>
                              </m:ctrlPr>
                            </m:sSubPr>
                            <m:e>
                              <m:r>
                                <a:rPr lang="en-US" altLang="zh-TW" sz="2400" i="1">
                                  <a:latin typeface="Cambria Math" panose="02040503050406030204" pitchFamily="18" charset="0"/>
                                </a:rPr>
                                <m:t>𝑋</m:t>
                              </m:r>
                            </m:e>
                            <m:sub>
                              <m:r>
                                <a:rPr lang="en-US" altLang="zh-TW" sz="2400" i="1">
                                  <a:latin typeface="Cambria Math" panose="02040503050406030204" pitchFamily="18" charset="0"/>
                                </a:rPr>
                                <m:t>𝑚𝑎𝑥</m:t>
                              </m:r>
                            </m:sub>
                          </m:sSub>
                          <m:r>
                            <a:rPr lang="en-US" altLang="zh-TW" sz="2400" i="1">
                              <a:latin typeface="Cambria Math" panose="02040503050406030204" pitchFamily="18" charset="0"/>
                            </a:rPr>
                            <m:t>−</m:t>
                          </m:r>
                          <m:sSub>
                            <m:sSubPr>
                              <m:ctrlPr>
                                <a:rPr lang="zh-TW" altLang="zh-TW" sz="2400" i="1">
                                  <a:latin typeface="Cambria Math" panose="02040503050406030204" pitchFamily="18" charset="0"/>
                                </a:rPr>
                              </m:ctrlPr>
                            </m:sSubPr>
                            <m:e>
                              <m:r>
                                <a:rPr lang="en-US" altLang="zh-TW" sz="2400" i="1">
                                  <a:latin typeface="Cambria Math" panose="02040503050406030204" pitchFamily="18" charset="0"/>
                                </a:rPr>
                                <m:t>𝑋</m:t>
                              </m:r>
                            </m:e>
                            <m:sub>
                              <m:r>
                                <a:rPr lang="en-US" altLang="zh-TW" sz="2400" i="1">
                                  <a:latin typeface="Cambria Math" panose="02040503050406030204" pitchFamily="18" charset="0"/>
                                </a:rPr>
                                <m:t>𝑚𝑖𝑛</m:t>
                              </m:r>
                            </m:sub>
                          </m:sSub>
                        </m:den>
                      </m:f>
                    </m:oMath>
                  </m:oMathPara>
                </a14:m>
                <a:endParaRPr lang="zh-TW" altLang="en-US" dirty="0"/>
              </a:p>
            </p:txBody>
          </p:sp>
        </mc:Choice>
        <mc:Fallback xmlns="">
          <p:sp>
            <p:nvSpPr>
              <p:cNvPr id="3" name="內容版面配置區 2">
                <a:extLst>
                  <a:ext uri="{FF2B5EF4-FFF2-40B4-BE49-F238E27FC236}">
                    <a16:creationId xmlns:a16="http://schemas.microsoft.com/office/drawing/2014/main" id="{332AB683-F6CF-41CE-BAE6-914A4393F04F}"/>
                  </a:ext>
                </a:extLst>
              </p:cNvPr>
              <p:cNvSpPr>
                <a:spLocks noGrp="1" noRot="1" noChangeAspect="1" noMove="1" noResize="1" noEditPoints="1" noAdjustHandles="1" noChangeArrowheads="1" noChangeShapeType="1" noTextEdit="1"/>
              </p:cNvSpPr>
              <p:nvPr>
                <p:ph idx="1"/>
              </p:nvPr>
            </p:nvSpPr>
            <p:spPr>
              <a:blipFill>
                <a:blip r:embed="rId3"/>
                <a:stretch>
                  <a:fillRect l="-963" t="-1078"/>
                </a:stretch>
              </a:blipFill>
            </p:spPr>
            <p:txBody>
              <a:bodyPr/>
              <a:lstStyle/>
              <a:p>
                <a:r>
                  <a:rPr lang="zh-TW" altLang="en-US">
                    <a:noFill/>
                  </a:rPr>
                  <a:t> </a:t>
                </a:r>
              </a:p>
            </p:txBody>
          </p:sp>
        </mc:Fallback>
      </mc:AlternateContent>
      <p:pic>
        <p:nvPicPr>
          <p:cNvPr id="9" name="圖片 8">
            <a:extLst>
              <a:ext uri="{FF2B5EF4-FFF2-40B4-BE49-F238E27FC236}">
                <a16:creationId xmlns:a16="http://schemas.microsoft.com/office/drawing/2014/main" id="{D5172138-71F3-4180-8EA4-EDE6067989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6778" y="4005064"/>
            <a:ext cx="2238077" cy="2238077"/>
          </a:xfrm>
          <a:prstGeom prst="rect">
            <a:avLst/>
          </a:prstGeom>
        </p:spPr>
      </p:pic>
      <p:pic>
        <p:nvPicPr>
          <p:cNvPr id="11" name="圖片 10">
            <a:extLst>
              <a:ext uri="{FF2B5EF4-FFF2-40B4-BE49-F238E27FC236}">
                <a16:creationId xmlns:a16="http://schemas.microsoft.com/office/drawing/2014/main" id="{1E38F451-5055-4B3F-AB6F-11AE47B653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44008" y="4005064"/>
            <a:ext cx="2238077" cy="2238077"/>
          </a:xfrm>
          <a:prstGeom prst="rect">
            <a:avLst/>
          </a:prstGeom>
        </p:spPr>
      </p:pic>
      <p:sp>
        <p:nvSpPr>
          <p:cNvPr id="13" name="箭號: 向右 12">
            <a:extLst>
              <a:ext uri="{FF2B5EF4-FFF2-40B4-BE49-F238E27FC236}">
                <a16:creationId xmlns:a16="http://schemas.microsoft.com/office/drawing/2014/main" id="{8B882359-C233-42F2-AB7C-17506008333B}"/>
              </a:ext>
            </a:extLst>
          </p:cNvPr>
          <p:cNvSpPr/>
          <p:nvPr/>
        </p:nvSpPr>
        <p:spPr>
          <a:xfrm>
            <a:off x="4040443" y="5013176"/>
            <a:ext cx="609153" cy="2446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箭號: 五邊形 9">
            <a:extLst>
              <a:ext uri="{FF2B5EF4-FFF2-40B4-BE49-F238E27FC236}">
                <a16:creationId xmlns:a16="http://schemas.microsoft.com/office/drawing/2014/main" id="{DEF0A231-A3B8-4476-A8D2-887A724FA3C2}"/>
              </a:ext>
            </a:extLst>
          </p:cNvPr>
          <p:cNvSpPr/>
          <p:nvPr/>
        </p:nvSpPr>
        <p:spPr>
          <a:xfrm>
            <a:off x="7236296" y="0"/>
            <a:ext cx="1872208"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Conclusion</a:t>
            </a:r>
          </a:p>
        </p:txBody>
      </p:sp>
      <p:sp>
        <p:nvSpPr>
          <p:cNvPr id="12" name="箭號: 五邊形 11">
            <a:extLst>
              <a:ext uri="{FF2B5EF4-FFF2-40B4-BE49-F238E27FC236}">
                <a16:creationId xmlns:a16="http://schemas.microsoft.com/office/drawing/2014/main" id="{E13A677F-C90B-4EA9-B16D-772EAFFB9898}"/>
              </a:ext>
            </a:extLst>
          </p:cNvPr>
          <p:cNvSpPr/>
          <p:nvPr/>
        </p:nvSpPr>
        <p:spPr>
          <a:xfrm>
            <a:off x="5293096" y="0"/>
            <a:ext cx="2303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ln w="0"/>
                <a:solidFill>
                  <a:schemeClr val="tx1"/>
                </a:solidFill>
                <a:effectLst>
                  <a:outerShdw blurRad="38100" dist="19050" dir="2700000" algn="tl" rotWithShape="0">
                    <a:schemeClr val="dk1">
                      <a:alpha val="40000"/>
                    </a:schemeClr>
                  </a:outerShdw>
                </a:effectLst>
              </a:rPr>
              <a:t> Experimental results</a:t>
            </a:r>
          </a:p>
        </p:txBody>
      </p:sp>
      <p:sp>
        <p:nvSpPr>
          <p:cNvPr id="14" name="箭號: 五邊形 13">
            <a:extLst>
              <a:ext uri="{FF2B5EF4-FFF2-40B4-BE49-F238E27FC236}">
                <a16:creationId xmlns:a16="http://schemas.microsoft.com/office/drawing/2014/main" id="{4B715839-968F-44E3-A0AB-A9D42811AB90}"/>
              </a:ext>
            </a:extLst>
          </p:cNvPr>
          <p:cNvSpPr/>
          <p:nvPr/>
        </p:nvSpPr>
        <p:spPr>
          <a:xfrm>
            <a:off x="3347864" y="0"/>
            <a:ext cx="2160240" cy="404664"/>
          </a:xfrm>
          <a:prstGeom prst="homePlat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Proposed methods</a:t>
            </a:r>
          </a:p>
        </p:txBody>
      </p:sp>
      <p:sp>
        <p:nvSpPr>
          <p:cNvPr id="15" name="箭號: 五邊形 14">
            <a:extLst>
              <a:ext uri="{FF2B5EF4-FFF2-40B4-BE49-F238E27FC236}">
                <a16:creationId xmlns:a16="http://schemas.microsoft.com/office/drawing/2014/main" id="{DEFC5CA7-1DD3-4386-B064-B16B3E6F956C}"/>
              </a:ext>
            </a:extLst>
          </p:cNvPr>
          <p:cNvSpPr/>
          <p:nvPr/>
        </p:nvSpPr>
        <p:spPr>
          <a:xfrm>
            <a:off x="1692696"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ln w="0"/>
                <a:solidFill>
                  <a:schemeClr val="tx1"/>
                </a:solidFill>
                <a:effectLst>
                  <a:outerShdw blurRad="38100" dist="19050" dir="2700000" algn="tl" rotWithShape="0">
                    <a:schemeClr val="dk1">
                      <a:alpha val="40000"/>
                    </a:schemeClr>
                  </a:outerShdw>
                </a:effectLst>
              </a:rPr>
              <a:t>   related work</a:t>
            </a:r>
          </a:p>
        </p:txBody>
      </p:sp>
      <p:sp>
        <p:nvSpPr>
          <p:cNvPr id="16" name="箭號: 五邊形 15">
            <a:extLst>
              <a:ext uri="{FF2B5EF4-FFF2-40B4-BE49-F238E27FC236}">
                <a16:creationId xmlns:a16="http://schemas.microsoft.com/office/drawing/2014/main" id="{1B22E9CE-6119-4FE9-80FF-0EC02C8281E9}"/>
              </a:ext>
            </a:extLst>
          </p:cNvPr>
          <p:cNvSpPr/>
          <p:nvPr/>
        </p:nvSpPr>
        <p:spPr>
          <a:xfrm>
            <a:off x="0"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Introduction</a:t>
            </a:r>
            <a:endParaRPr lang="zh-TW" altLang="en-US" dirty="0">
              <a:ln w="0"/>
              <a:solidFill>
                <a:schemeClr val="tx1"/>
              </a:solidFill>
              <a:effectLst>
                <a:outerShdw blurRad="38100" dist="19050" dir="2700000" algn="tl" rotWithShape="0">
                  <a:schemeClr val="dk1">
                    <a:alpha val="40000"/>
                  </a:schemeClr>
                </a:outerShdw>
              </a:effectLst>
            </a:endParaRPr>
          </a:p>
        </p:txBody>
      </p:sp>
      <p:sp>
        <p:nvSpPr>
          <p:cNvPr id="4" name="投影片編號版面配置區 3">
            <a:extLst>
              <a:ext uri="{FF2B5EF4-FFF2-40B4-BE49-F238E27FC236}">
                <a16:creationId xmlns:a16="http://schemas.microsoft.com/office/drawing/2014/main" id="{99D98B76-26B4-4ABC-A35A-3BE55183CF34}"/>
              </a:ext>
            </a:extLst>
          </p:cNvPr>
          <p:cNvSpPr>
            <a:spLocks noGrp="1"/>
          </p:cNvSpPr>
          <p:nvPr>
            <p:ph type="sldNum" sz="quarter" idx="12"/>
          </p:nvPr>
        </p:nvSpPr>
        <p:spPr/>
        <p:txBody>
          <a:bodyPr/>
          <a:lstStyle/>
          <a:p>
            <a:fld id="{73DA0BB7-265A-403C-9275-D587AB510EDC}" type="slidenum">
              <a:rPr lang="zh-TW" altLang="en-US" smtClean="0"/>
              <a:t>12</a:t>
            </a:fld>
            <a:endParaRPr lang="zh-TW" altLang="en-US"/>
          </a:p>
        </p:txBody>
      </p:sp>
    </p:spTree>
    <p:extLst>
      <p:ext uri="{BB962C8B-B14F-4D97-AF65-F5344CB8AC3E}">
        <p14:creationId xmlns:p14="http://schemas.microsoft.com/office/powerpoint/2010/main" val="176167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DB9B2F0-6BB9-4659-9A53-B53B30A48E47}"/>
              </a:ext>
            </a:extLst>
          </p:cNvPr>
          <p:cNvSpPr>
            <a:spLocks noGrp="1"/>
          </p:cNvSpPr>
          <p:nvPr>
            <p:ph type="title"/>
          </p:nvPr>
        </p:nvSpPr>
        <p:spPr/>
        <p:txBody>
          <a:bodyPr>
            <a:normAutofit/>
          </a:bodyPr>
          <a:lstStyle/>
          <a:p>
            <a:pPr algn="l"/>
            <a:r>
              <a:rPr lang="en-US" altLang="zh-TW" sz="3600" b="1" dirty="0"/>
              <a:t>Nodule Extraction</a:t>
            </a:r>
            <a:endParaRPr lang="zh-TW" altLang="en-US" sz="3600" b="1" dirty="0"/>
          </a:p>
        </p:txBody>
      </p:sp>
      <mc:AlternateContent xmlns:mc="http://schemas.openxmlformats.org/markup-compatibility/2006" xmlns:a14="http://schemas.microsoft.com/office/drawing/2010/main">
        <mc:Choice Requires="a14">
          <p:sp>
            <p:nvSpPr>
              <p:cNvPr id="10" name="內容版面配置區 9">
                <a:extLst>
                  <a:ext uri="{FF2B5EF4-FFF2-40B4-BE49-F238E27FC236}">
                    <a16:creationId xmlns:a16="http://schemas.microsoft.com/office/drawing/2014/main" id="{F4048DEF-B85E-4904-AAF9-46E548EDA440}"/>
                  </a:ext>
                </a:extLst>
              </p:cNvPr>
              <p:cNvSpPr>
                <a:spLocks noGrp="1"/>
              </p:cNvSpPr>
              <p:nvPr>
                <p:ph idx="1"/>
              </p:nvPr>
            </p:nvSpPr>
            <p:spPr>
              <a:xfrm>
                <a:off x="457200" y="1600200"/>
                <a:ext cx="8229600" cy="4525963"/>
              </a:xfrm>
            </p:spPr>
            <p:txBody>
              <a:bodyPr/>
              <a:lstStyle/>
              <a:p>
                <a:r>
                  <a:rPr lang="en-US" altLang="zh-TW" sz="2400" dirty="0"/>
                  <a:t>Nodule segmentation</a:t>
                </a:r>
              </a:p>
              <a:p>
                <a:endParaRPr lang="en-US" altLang="zh-TW" sz="2400" dirty="0"/>
              </a:p>
              <a:p>
                <a:pPr marL="0" indent="0">
                  <a:buNone/>
                </a:pPr>
                <a:endParaRPr lang="en-US" altLang="zh-TW" sz="2400" dirty="0"/>
              </a:p>
              <a:p>
                <a:r>
                  <a:rPr lang="en-US" altLang="zh-TW" sz="2400" dirty="0"/>
                  <a:t>ROI extraction</a:t>
                </a:r>
              </a:p>
              <a:p>
                <a:endParaRPr lang="en-US" altLang="zh-TW" sz="2400" dirty="0"/>
              </a:p>
              <a:p>
                <a:endParaRPr lang="en-US" altLang="zh-TW" sz="2400" dirty="0"/>
              </a:p>
              <a:p>
                <a:r>
                  <a:rPr lang="en-US" altLang="zh-TW" sz="2400" dirty="0"/>
                  <a:t>Image size: </a:t>
                </a:r>
                <a14:m>
                  <m:oMath xmlns:m="http://schemas.openxmlformats.org/officeDocument/2006/math">
                    <m:r>
                      <a:rPr lang="en-US" altLang="zh-TW" sz="2400" b="0" i="1" smtClean="0">
                        <a:latin typeface="Cambria Math" panose="02040503050406030204" pitchFamily="18" charset="0"/>
                      </a:rPr>
                      <m:t>32</m:t>
                    </m:r>
                    <m:r>
                      <a:rPr lang="en-US" altLang="zh-TW" sz="2400" b="0" i="1" smtClean="0">
                        <a:latin typeface="Cambria Math" panose="02040503050406030204" pitchFamily="18" charset="0"/>
                        <a:ea typeface="Cambria Math" panose="02040503050406030204" pitchFamily="18" charset="0"/>
                      </a:rPr>
                      <m:t>×32</m:t>
                    </m:r>
                  </m:oMath>
                </a14:m>
                <a:endParaRPr lang="en-US" altLang="zh-TW" sz="2400" dirty="0"/>
              </a:p>
              <a:p>
                <a:endParaRPr lang="en-US" altLang="zh-TW" sz="2400" dirty="0"/>
              </a:p>
              <a:p>
                <a:endParaRPr lang="en-US" altLang="zh-TW" sz="2400" dirty="0"/>
              </a:p>
              <a:p>
                <a:endParaRPr lang="en-US" altLang="zh-TW" sz="2400" dirty="0"/>
              </a:p>
              <a:p>
                <a:endParaRPr lang="en-US" altLang="zh-TW" sz="2400" dirty="0"/>
              </a:p>
              <a:p>
                <a:endParaRPr lang="zh-TW" altLang="en-US" dirty="0"/>
              </a:p>
            </p:txBody>
          </p:sp>
        </mc:Choice>
        <mc:Fallback xmlns="">
          <p:sp>
            <p:nvSpPr>
              <p:cNvPr id="10" name="內容版面配置區 9">
                <a:extLst>
                  <a:ext uri="{FF2B5EF4-FFF2-40B4-BE49-F238E27FC236}">
                    <a16:creationId xmlns:a16="http://schemas.microsoft.com/office/drawing/2014/main" id="{F4048DEF-B85E-4904-AAF9-46E548EDA440}"/>
                  </a:ext>
                </a:extLst>
              </p:cNvPr>
              <p:cNvSpPr>
                <a:spLocks noGrp="1" noRot="1" noChangeAspect="1" noMove="1" noResize="1" noEditPoints="1" noAdjustHandles="1" noChangeArrowheads="1" noChangeShapeType="1" noTextEdit="1"/>
              </p:cNvSpPr>
              <p:nvPr>
                <p:ph idx="1"/>
              </p:nvPr>
            </p:nvSpPr>
            <p:spPr>
              <a:xfrm>
                <a:off x="457200" y="1600200"/>
                <a:ext cx="8229600" cy="4525963"/>
              </a:xfrm>
              <a:blipFill>
                <a:blip r:embed="rId3"/>
                <a:stretch>
                  <a:fillRect l="-963" t="-1078"/>
                </a:stretch>
              </a:blipFill>
            </p:spPr>
            <p:txBody>
              <a:bodyPr/>
              <a:lstStyle/>
              <a:p>
                <a:r>
                  <a:rPr lang="zh-TW" altLang="en-US">
                    <a:noFill/>
                  </a:rPr>
                  <a:t> </a:t>
                </a:r>
              </a:p>
            </p:txBody>
          </p:sp>
        </mc:Fallback>
      </mc:AlternateContent>
      <p:pic>
        <p:nvPicPr>
          <p:cNvPr id="11" name="圖片 10">
            <a:extLst>
              <a:ext uri="{FF2B5EF4-FFF2-40B4-BE49-F238E27FC236}">
                <a16:creationId xmlns:a16="http://schemas.microsoft.com/office/drawing/2014/main" id="{9C0318E5-3FE9-4F14-B0A9-7593F2DE3014}"/>
              </a:ext>
            </a:extLst>
          </p:cNvPr>
          <p:cNvPicPr/>
          <p:nvPr/>
        </p:nvPicPr>
        <p:blipFill>
          <a:blip r:embed="rId4"/>
          <a:stretch>
            <a:fillRect/>
          </a:stretch>
        </p:blipFill>
        <p:spPr>
          <a:xfrm>
            <a:off x="3673937" y="1397462"/>
            <a:ext cx="4498464" cy="1437321"/>
          </a:xfrm>
          <a:prstGeom prst="rect">
            <a:avLst/>
          </a:prstGeom>
        </p:spPr>
      </p:pic>
      <p:pic>
        <p:nvPicPr>
          <p:cNvPr id="12" name="圖片 11">
            <a:extLst>
              <a:ext uri="{FF2B5EF4-FFF2-40B4-BE49-F238E27FC236}">
                <a16:creationId xmlns:a16="http://schemas.microsoft.com/office/drawing/2014/main" id="{6C34A8E7-3449-4BE2-B4A9-3FB1A9FC739F}"/>
              </a:ext>
            </a:extLst>
          </p:cNvPr>
          <p:cNvPicPr/>
          <p:nvPr/>
        </p:nvPicPr>
        <p:blipFill>
          <a:blip r:embed="rId5"/>
          <a:stretch>
            <a:fillRect/>
          </a:stretch>
        </p:blipFill>
        <p:spPr>
          <a:xfrm>
            <a:off x="3673936" y="2937244"/>
            <a:ext cx="2914287" cy="1435711"/>
          </a:xfrm>
          <a:prstGeom prst="rect">
            <a:avLst/>
          </a:prstGeom>
        </p:spPr>
      </p:pic>
      <p:pic>
        <p:nvPicPr>
          <p:cNvPr id="14" name="圖片 13">
            <a:extLst>
              <a:ext uri="{FF2B5EF4-FFF2-40B4-BE49-F238E27FC236}">
                <a16:creationId xmlns:a16="http://schemas.microsoft.com/office/drawing/2014/main" id="{74014F21-0573-4021-8466-68D34D107C5B}"/>
              </a:ext>
            </a:extLst>
          </p:cNvPr>
          <p:cNvPicPr>
            <a:picLocks noChangeAspect="1"/>
          </p:cNvPicPr>
          <p:nvPr/>
        </p:nvPicPr>
        <p:blipFill>
          <a:blip r:embed="rId6"/>
          <a:stretch>
            <a:fillRect/>
          </a:stretch>
        </p:blipFill>
        <p:spPr>
          <a:xfrm>
            <a:off x="3673936" y="4610810"/>
            <a:ext cx="4176464" cy="1293980"/>
          </a:xfrm>
          <a:prstGeom prst="rect">
            <a:avLst/>
          </a:prstGeom>
        </p:spPr>
      </p:pic>
      <p:sp>
        <p:nvSpPr>
          <p:cNvPr id="15" name="文字方塊 14">
            <a:extLst>
              <a:ext uri="{FF2B5EF4-FFF2-40B4-BE49-F238E27FC236}">
                <a16:creationId xmlns:a16="http://schemas.microsoft.com/office/drawing/2014/main" id="{00CFD1EC-78EA-4A2D-B6AD-01747FB1A84C}"/>
              </a:ext>
            </a:extLst>
          </p:cNvPr>
          <p:cNvSpPr txBox="1"/>
          <p:nvPr/>
        </p:nvSpPr>
        <p:spPr>
          <a:xfrm>
            <a:off x="4033975" y="5923101"/>
            <a:ext cx="3647152" cy="369332"/>
          </a:xfrm>
          <a:prstGeom prst="rect">
            <a:avLst/>
          </a:prstGeom>
          <a:noFill/>
        </p:spPr>
        <p:txBody>
          <a:bodyPr wrap="none" rtlCol="0">
            <a:spAutoFit/>
          </a:bodyPr>
          <a:lstStyle/>
          <a:p>
            <a:r>
              <a:rPr lang="en-US" altLang="zh-TW" dirty="0"/>
              <a:t>Axial              Coronal           Sagittal</a:t>
            </a:r>
            <a:endParaRPr lang="zh-TW" altLang="en-US" dirty="0"/>
          </a:p>
        </p:txBody>
      </p:sp>
      <p:sp>
        <p:nvSpPr>
          <p:cNvPr id="3" name="投影片編號版面配置區 2">
            <a:extLst>
              <a:ext uri="{FF2B5EF4-FFF2-40B4-BE49-F238E27FC236}">
                <a16:creationId xmlns:a16="http://schemas.microsoft.com/office/drawing/2014/main" id="{F2B7772F-9881-4047-BB3C-AAD777B50E91}"/>
              </a:ext>
            </a:extLst>
          </p:cNvPr>
          <p:cNvSpPr>
            <a:spLocks noGrp="1"/>
          </p:cNvSpPr>
          <p:nvPr>
            <p:ph type="sldNum" sz="quarter" idx="12"/>
          </p:nvPr>
        </p:nvSpPr>
        <p:spPr/>
        <p:txBody>
          <a:bodyPr/>
          <a:lstStyle/>
          <a:p>
            <a:fld id="{73DA0BB7-265A-403C-9275-D587AB510EDC}" type="slidenum">
              <a:rPr lang="zh-TW" altLang="en-US" smtClean="0"/>
              <a:t>13</a:t>
            </a:fld>
            <a:endParaRPr lang="zh-TW" altLang="en-US"/>
          </a:p>
        </p:txBody>
      </p:sp>
    </p:spTree>
    <p:extLst>
      <p:ext uri="{BB962C8B-B14F-4D97-AF65-F5344CB8AC3E}">
        <p14:creationId xmlns:p14="http://schemas.microsoft.com/office/powerpoint/2010/main" val="30090883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F03A351-A319-4C4F-9143-310D5EF9704B}"/>
              </a:ext>
            </a:extLst>
          </p:cNvPr>
          <p:cNvSpPr>
            <a:spLocks noGrp="1"/>
          </p:cNvSpPr>
          <p:nvPr>
            <p:ph type="title"/>
          </p:nvPr>
        </p:nvSpPr>
        <p:spPr/>
        <p:txBody>
          <a:bodyPr>
            <a:normAutofit/>
          </a:bodyPr>
          <a:lstStyle/>
          <a:p>
            <a:pPr algn="l"/>
            <a:r>
              <a:rPr lang="en-US" altLang="zh-TW" sz="3600" dirty="0"/>
              <a:t>Texture features Concatenation</a:t>
            </a:r>
            <a:endParaRPr lang="zh-TW" altLang="en-US" sz="3600" dirty="0"/>
          </a:p>
        </p:txBody>
      </p:sp>
      <p:sp>
        <p:nvSpPr>
          <p:cNvPr id="3" name="內容版面配置區 2">
            <a:extLst>
              <a:ext uri="{FF2B5EF4-FFF2-40B4-BE49-F238E27FC236}">
                <a16:creationId xmlns:a16="http://schemas.microsoft.com/office/drawing/2014/main" id="{F968833B-6B2B-4A6D-B657-C40E35351B86}"/>
              </a:ext>
            </a:extLst>
          </p:cNvPr>
          <p:cNvSpPr>
            <a:spLocks noGrp="1"/>
          </p:cNvSpPr>
          <p:nvPr>
            <p:ph idx="1"/>
          </p:nvPr>
        </p:nvSpPr>
        <p:spPr/>
        <p:txBody>
          <a:bodyPr>
            <a:normAutofit/>
          </a:bodyPr>
          <a:lstStyle/>
          <a:p>
            <a:r>
              <a:rPr lang="en-US" altLang="zh-TW" sz="2400" dirty="0"/>
              <a:t>Concatenation of the original images and texture features. </a:t>
            </a:r>
            <a:endParaRPr lang="zh-TW" altLang="en-US" sz="2400" dirty="0"/>
          </a:p>
        </p:txBody>
      </p:sp>
      <p:pic>
        <p:nvPicPr>
          <p:cNvPr id="9" name="圖片 8">
            <a:extLst>
              <a:ext uri="{FF2B5EF4-FFF2-40B4-BE49-F238E27FC236}">
                <a16:creationId xmlns:a16="http://schemas.microsoft.com/office/drawing/2014/main" id="{ACDC2212-30BD-4D33-9423-1127489B8904}"/>
              </a:ext>
            </a:extLst>
          </p:cNvPr>
          <p:cNvPicPr>
            <a:picLocks noChangeAspect="1"/>
          </p:cNvPicPr>
          <p:nvPr/>
        </p:nvPicPr>
        <p:blipFill>
          <a:blip r:embed="rId3"/>
          <a:stretch>
            <a:fillRect/>
          </a:stretch>
        </p:blipFill>
        <p:spPr>
          <a:xfrm>
            <a:off x="1979712" y="2060848"/>
            <a:ext cx="4666979" cy="4525963"/>
          </a:xfrm>
          <a:prstGeom prst="rect">
            <a:avLst/>
          </a:prstGeom>
        </p:spPr>
      </p:pic>
      <p:sp>
        <p:nvSpPr>
          <p:cNvPr id="4" name="投影片編號版面配置區 3">
            <a:extLst>
              <a:ext uri="{FF2B5EF4-FFF2-40B4-BE49-F238E27FC236}">
                <a16:creationId xmlns:a16="http://schemas.microsoft.com/office/drawing/2014/main" id="{AA33E28D-2D16-43A7-897D-B303BF2FC9F2}"/>
              </a:ext>
            </a:extLst>
          </p:cNvPr>
          <p:cNvSpPr>
            <a:spLocks noGrp="1"/>
          </p:cNvSpPr>
          <p:nvPr>
            <p:ph type="sldNum" sz="quarter" idx="12"/>
          </p:nvPr>
        </p:nvSpPr>
        <p:spPr/>
        <p:txBody>
          <a:bodyPr/>
          <a:lstStyle/>
          <a:p>
            <a:fld id="{73DA0BB7-265A-403C-9275-D587AB510EDC}" type="slidenum">
              <a:rPr lang="zh-TW" altLang="en-US" smtClean="0"/>
              <a:t>14</a:t>
            </a:fld>
            <a:endParaRPr lang="zh-TW" altLang="en-US"/>
          </a:p>
        </p:txBody>
      </p:sp>
    </p:spTree>
    <p:extLst>
      <p:ext uri="{BB962C8B-B14F-4D97-AF65-F5344CB8AC3E}">
        <p14:creationId xmlns:p14="http://schemas.microsoft.com/office/powerpoint/2010/main" val="4063202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DE1A52-E2F2-4566-9A1E-BDEA939B4151}"/>
              </a:ext>
            </a:extLst>
          </p:cNvPr>
          <p:cNvSpPr>
            <a:spLocks noGrp="1"/>
          </p:cNvSpPr>
          <p:nvPr>
            <p:ph type="title"/>
          </p:nvPr>
        </p:nvSpPr>
        <p:spPr/>
        <p:txBody>
          <a:bodyPr/>
          <a:lstStyle/>
          <a:p>
            <a:r>
              <a:rPr lang="en-US" altLang="zh-TW" dirty="0"/>
              <a:t>Texture features</a:t>
            </a:r>
            <a:endParaRPr lang="zh-TW" altLang="en-US" dirty="0"/>
          </a:p>
        </p:txBody>
      </p:sp>
      <p:sp>
        <p:nvSpPr>
          <p:cNvPr id="3" name="內容版面配置區 2">
            <a:extLst>
              <a:ext uri="{FF2B5EF4-FFF2-40B4-BE49-F238E27FC236}">
                <a16:creationId xmlns:a16="http://schemas.microsoft.com/office/drawing/2014/main" id="{AAA52192-9876-4308-9068-0F8EDA8D2CC4}"/>
              </a:ext>
            </a:extLst>
          </p:cNvPr>
          <p:cNvSpPr>
            <a:spLocks noGrp="1"/>
          </p:cNvSpPr>
          <p:nvPr>
            <p:ph idx="1"/>
          </p:nvPr>
        </p:nvSpPr>
        <p:spPr/>
        <p:txBody>
          <a:bodyPr>
            <a:normAutofit/>
          </a:bodyPr>
          <a:lstStyle/>
          <a:p>
            <a:r>
              <a:rPr lang="en-US" altLang="zh-TW" sz="2400" dirty="0"/>
              <a:t>GLCM</a:t>
            </a:r>
          </a:p>
          <a:p>
            <a:pPr lvl="1"/>
            <a:r>
              <a:rPr lang="en-US" altLang="zh-TW" sz="2000" dirty="0"/>
              <a:t>Entropy (ENT)</a:t>
            </a:r>
          </a:p>
          <a:p>
            <a:pPr lvl="1"/>
            <a:r>
              <a:rPr lang="en-US" altLang="zh-TW" sz="2000" dirty="0"/>
              <a:t>Homogeneity (HOM)</a:t>
            </a:r>
          </a:p>
          <a:p>
            <a:r>
              <a:rPr lang="en-US" altLang="zh-TW" sz="2400" dirty="0"/>
              <a:t>GLRLM</a:t>
            </a:r>
          </a:p>
          <a:p>
            <a:pPr lvl="1"/>
            <a:r>
              <a:rPr lang="en-US" altLang="zh-TW" sz="2000" dirty="0"/>
              <a:t>Gray level non-uniformity (GLN)</a:t>
            </a:r>
            <a:endParaRPr lang="en-US" altLang="zh-TW" sz="1800" dirty="0"/>
          </a:p>
          <a:p>
            <a:pPr lvl="1"/>
            <a:r>
              <a:rPr lang="en-US" altLang="zh-TW" sz="2000" dirty="0"/>
              <a:t>Run-length non-uniformity (RLN)</a:t>
            </a:r>
            <a:endParaRPr lang="en-US" altLang="zh-TW" sz="1800" dirty="0"/>
          </a:p>
          <a:p>
            <a:pPr lvl="1"/>
            <a:r>
              <a:rPr lang="en-US" altLang="zh-TW" sz="2000" dirty="0"/>
              <a:t>Run percentage (RP)</a:t>
            </a:r>
            <a:endParaRPr lang="en-US" altLang="zh-TW" sz="1800" dirty="0"/>
          </a:p>
          <a:p>
            <a:pPr lvl="1"/>
            <a:r>
              <a:rPr lang="en-US" altLang="zh-TW" sz="2000" dirty="0"/>
              <a:t>Short run emphasis (SRE)</a:t>
            </a:r>
            <a:endParaRPr lang="en-US" altLang="zh-TW" sz="2400" dirty="0"/>
          </a:p>
          <a:p>
            <a:r>
              <a:rPr lang="en-US" altLang="zh-TW" sz="2400" dirty="0"/>
              <a:t>Tamura</a:t>
            </a:r>
          </a:p>
          <a:p>
            <a:pPr lvl="1"/>
            <a:r>
              <a:rPr lang="en-US" altLang="zh-TW" sz="2000" dirty="0"/>
              <a:t>Coarseness</a:t>
            </a:r>
            <a:endParaRPr lang="zh-TW" altLang="en-US" sz="2000" dirty="0"/>
          </a:p>
        </p:txBody>
      </p:sp>
      <p:pic>
        <p:nvPicPr>
          <p:cNvPr id="4" name="圖片 3">
            <a:extLst>
              <a:ext uri="{FF2B5EF4-FFF2-40B4-BE49-F238E27FC236}">
                <a16:creationId xmlns:a16="http://schemas.microsoft.com/office/drawing/2014/main" id="{0673814E-C66E-4347-BE41-4F60A920B1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4128" y="1388033"/>
            <a:ext cx="2191698" cy="703352"/>
          </a:xfrm>
          <a:prstGeom prst="rect">
            <a:avLst/>
          </a:prstGeom>
        </p:spPr>
      </p:pic>
      <p:pic>
        <p:nvPicPr>
          <p:cNvPr id="7" name="圖片 6">
            <a:extLst>
              <a:ext uri="{FF2B5EF4-FFF2-40B4-BE49-F238E27FC236}">
                <a16:creationId xmlns:a16="http://schemas.microsoft.com/office/drawing/2014/main" id="{DF71586F-4D72-49B7-A2E0-1CFE752175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4128" y="2060848"/>
            <a:ext cx="2191698" cy="703352"/>
          </a:xfrm>
          <a:prstGeom prst="rect">
            <a:avLst/>
          </a:prstGeom>
        </p:spPr>
      </p:pic>
      <p:pic>
        <p:nvPicPr>
          <p:cNvPr id="8" name="圖片 7">
            <a:extLst>
              <a:ext uri="{FF2B5EF4-FFF2-40B4-BE49-F238E27FC236}">
                <a16:creationId xmlns:a16="http://schemas.microsoft.com/office/drawing/2014/main" id="{261520E9-B885-4543-A4E2-6B6FFD783C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24128" y="2733663"/>
            <a:ext cx="2191698" cy="703353"/>
          </a:xfrm>
          <a:prstGeom prst="rect">
            <a:avLst/>
          </a:prstGeom>
        </p:spPr>
      </p:pic>
      <p:pic>
        <p:nvPicPr>
          <p:cNvPr id="9" name="圖片 8">
            <a:extLst>
              <a:ext uri="{FF2B5EF4-FFF2-40B4-BE49-F238E27FC236}">
                <a16:creationId xmlns:a16="http://schemas.microsoft.com/office/drawing/2014/main" id="{D735821B-6EFD-4725-8757-9A39700336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4128" y="3407211"/>
            <a:ext cx="2187945" cy="702149"/>
          </a:xfrm>
          <a:prstGeom prst="rect">
            <a:avLst/>
          </a:prstGeom>
        </p:spPr>
      </p:pic>
      <p:pic>
        <p:nvPicPr>
          <p:cNvPr id="10" name="圖片 9">
            <a:extLst>
              <a:ext uri="{FF2B5EF4-FFF2-40B4-BE49-F238E27FC236}">
                <a16:creationId xmlns:a16="http://schemas.microsoft.com/office/drawing/2014/main" id="{0BABF33D-F192-45B6-8355-0BB261C53C3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24128" y="4085714"/>
            <a:ext cx="2187945" cy="702149"/>
          </a:xfrm>
          <a:prstGeom prst="rect">
            <a:avLst/>
          </a:prstGeom>
        </p:spPr>
      </p:pic>
      <p:pic>
        <p:nvPicPr>
          <p:cNvPr id="11" name="圖片 10">
            <a:extLst>
              <a:ext uri="{FF2B5EF4-FFF2-40B4-BE49-F238E27FC236}">
                <a16:creationId xmlns:a16="http://schemas.microsoft.com/office/drawing/2014/main" id="{237BD848-7123-4AC0-AFC6-36B491A8B1E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24127" y="4758158"/>
            <a:ext cx="2187945" cy="702149"/>
          </a:xfrm>
          <a:prstGeom prst="rect">
            <a:avLst/>
          </a:prstGeom>
        </p:spPr>
      </p:pic>
      <p:pic>
        <p:nvPicPr>
          <p:cNvPr id="12" name="圖片 11">
            <a:extLst>
              <a:ext uri="{FF2B5EF4-FFF2-40B4-BE49-F238E27FC236}">
                <a16:creationId xmlns:a16="http://schemas.microsoft.com/office/drawing/2014/main" id="{2BACD8C6-D7A0-4153-A09E-4C12DB066B2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24126" y="5424015"/>
            <a:ext cx="2187945" cy="702148"/>
          </a:xfrm>
          <a:prstGeom prst="rect">
            <a:avLst/>
          </a:prstGeom>
        </p:spPr>
      </p:pic>
    </p:spTree>
    <p:extLst>
      <p:ext uri="{BB962C8B-B14F-4D97-AF65-F5344CB8AC3E}">
        <p14:creationId xmlns:p14="http://schemas.microsoft.com/office/powerpoint/2010/main" val="8811939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CCCFBDA-0458-4139-AFC2-58DE0051CE16}"/>
              </a:ext>
            </a:extLst>
          </p:cNvPr>
          <p:cNvSpPr>
            <a:spLocks noGrp="1"/>
          </p:cNvSpPr>
          <p:nvPr>
            <p:ph type="title"/>
          </p:nvPr>
        </p:nvSpPr>
        <p:spPr/>
        <p:txBody>
          <a:bodyPr>
            <a:normAutofit/>
          </a:bodyPr>
          <a:lstStyle/>
          <a:p>
            <a:pPr algn="l"/>
            <a:r>
              <a:rPr lang="en-US" altLang="zh-TW" sz="3600" dirty="0"/>
              <a:t>RSK block</a:t>
            </a:r>
            <a:endParaRPr lang="zh-TW" altLang="en-US" sz="3600" dirty="0"/>
          </a:p>
        </p:txBody>
      </p:sp>
      <mc:AlternateContent xmlns:mc="http://schemas.openxmlformats.org/markup-compatibility/2006" xmlns:a14="http://schemas.microsoft.com/office/drawing/2010/main">
        <mc:Choice Requires="a14">
          <p:sp>
            <p:nvSpPr>
              <p:cNvPr id="13" name="文字方塊 12">
                <a:extLst>
                  <a:ext uri="{FF2B5EF4-FFF2-40B4-BE49-F238E27FC236}">
                    <a16:creationId xmlns:a16="http://schemas.microsoft.com/office/drawing/2014/main" id="{EBF3A2D4-C53F-488D-981D-454668009458}"/>
                  </a:ext>
                </a:extLst>
              </p:cNvPr>
              <p:cNvSpPr txBox="1"/>
              <p:nvPr/>
            </p:nvSpPr>
            <p:spPr>
              <a:xfrm>
                <a:off x="5579251" y="5223676"/>
                <a:ext cx="2998128" cy="374270"/>
              </a:xfrm>
              <a:prstGeom prst="rect">
                <a:avLst/>
              </a:prstGeom>
              <a:noFill/>
            </p:spPr>
            <p:txBody>
              <a:bodyPr wrap="none" rtlCol="0">
                <a:spAutoFit/>
              </a:bodyPr>
              <a:lstStyle/>
              <a:p>
                <a14:m>
                  <m:oMath xmlns:m="http://schemas.openxmlformats.org/officeDocument/2006/math">
                    <m:r>
                      <m:rPr>
                        <m:sty m:val="p"/>
                      </m:rPr>
                      <a:rPr lang="en-US" altLang="zh-TW">
                        <a:latin typeface="Cambria Math" panose="02040503050406030204" pitchFamily="18" charset="0"/>
                      </a:rPr>
                      <m:t>Z</m:t>
                    </m:r>
                    <m:r>
                      <a:rPr lang="en-US" altLang="zh-TW">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𝑅</m:t>
                        </m:r>
                      </m:e>
                      <m:sup>
                        <m:r>
                          <a:rPr lang="en-US" altLang="zh-TW" i="1">
                            <a:latin typeface="Cambria Math" panose="02040503050406030204" pitchFamily="18" charset="0"/>
                          </a:rPr>
                          <m:t>𝑑</m:t>
                        </m:r>
                        <m:r>
                          <a:rPr lang="en-US" altLang="zh-TW" i="1">
                            <a:latin typeface="Cambria Math" panose="02040503050406030204" pitchFamily="18" charset="0"/>
                          </a:rPr>
                          <m:t>×1</m:t>
                        </m:r>
                      </m:sup>
                    </m:sSup>
                    <m:r>
                      <a:rPr lang="en-US" altLang="zh-TW">
                        <a:latin typeface="Cambria Math" panose="02040503050406030204" pitchFamily="18" charset="0"/>
                      </a:rPr>
                      <m:t>=</m:t>
                    </m:r>
                    <m:r>
                      <m:rPr>
                        <m:sty m:val="p"/>
                      </m:rPr>
                      <a:rPr lang="en-US" altLang="zh-TW">
                        <a:latin typeface="Cambria Math" panose="02040503050406030204" pitchFamily="18" charset="0"/>
                      </a:rPr>
                      <m:t>FC</m:t>
                    </m:r>
                    <m:d>
                      <m:dPr>
                        <m:ctrlPr>
                          <a:rPr lang="zh-TW" altLang="zh-TW" i="1">
                            <a:latin typeface="Cambria Math" panose="02040503050406030204" pitchFamily="18" charset="0"/>
                          </a:rPr>
                        </m:ctrlPr>
                      </m:dPr>
                      <m:e>
                        <m:r>
                          <m:rPr>
                            <m:sty m:val="p"/>
                          </m:rPr>
                          <a:rPr lang="en-US" altLang="zh-TW">
                            <a:latin typeface="Cambria Math" panose="02040503050406030204" pitchFamily="18" charset="0"/>
                          </a:rPr>
                          <m:t>S</m:t>
                        </m:r>
                      </m:e>
                    </m:d>
                  </m:oMath>
                </a14:m>
                <a:r>
                  <a:rPr lang="en-US" altLang="zh-TW" dirty="0"/>
                  <a:t>, </a:t>
                </a:r>
                <a:r>
                  <a:rPr lang="zh-TW" altLang="en-US" dirty="0"/>
                  <a:t> </a:t>
                </a:r>
                <a14:m>
                  <m:oMath xmlns:m="http://schemas.openxmlformats.org/officeDocument/2006/math">
                    <m:r>
                      <a:rPr lang="en-US" altLang="zh-TW" i="1">
                        <a:latin typeface="Cambria Math" panose="02040503050406030204" pitchFamily="18" charset="0"/>
                      </a:rPr>
                      <m:t>𝑑</m:t>
                    </m:r>
                    <m:r>
                      <a:rPr lang="en-US" altLang="zh-TW" i="1">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𝐶</m:t>
                        </m:r>
                      </m:e>
                      <m:sup>
                        <m:r>
                          <a:rPr lang="en-US" altLang="zh-TW" i="1">
                            <a:latin typeface="Cambria Math" panose="02040503050406030204" pitchFamily="18" charset="0"/>
                          </a:rPr>
                          <m:t>′</m:t>
                        </m:r>
                      </m:sup>
                    </m:sSup>
                    <m:r>
                      <m:rPr>
                        <m:lit/>
                      </m:rPr>
                      <a:rPr lang="en-US" altLang="zh-TW" i="1">
                        <a:latin typeface="Cambria Math" panose="02040503050406030204" pitchFamily="18" charset="0"/>
                      </a:rPr>
                      <m:t>/</m:t>
                    </m:r>
                    <m:r>
                      <a:rPr lang="en-US" altLang="zh-TW" i="1">
                        <a:latin typeface="Cambria Math" panose="02040503050406030204" pitchFamily="18" charset="0"/>
                      </a:rPr>
                      <m:t>𝑟</m:t>
                    </m:r>
                  </m:oMath>
                </a14:m>
                <a:endParaRPr lang="zh-TW" altLang="en-US" dirty="0"/>
              </a:p>
            </p:txBody>
          </p:sp>
        </mc:Choice>
        <mc:Fallback xmlns="">
          <p:sp>
            <p:nvSpPr>
              <p:cNvPr id="13" name="文字方塊 12">
                <a:extLst>
                  <a:ext uri="{FF2B5EF4-FFF2-40B4-BE49-F238E27FC236}">
                    <a16:creationId xmlns:a16="http://schemas.microsoft.com/office/drawing/2014/main" id="{EBF3A2D4-C53F-488D-981D-454668009458}"/>
                  </a:ext>
                </a:extLst>
              </p:cNvPr>
              <p:cNvSpPr txBox="1">
                <a:spLocks noRot="1" noChangeAspect="1" noMove="1" noResize="1" noEditPoints="1" noAdjustHandles="1" noChangeArrowheads="1" noChangeShapeType="1" noTextEdit="1"/>
              </p:cNvSpPr>
              <p:nvPr/>
            </p:nvSpPr>
            <p:spPr>
              <a:xfrm>
                <a:off x="5579251" y="5223676"/>
                <a:ext cx="2998128" cy="374270"/>
              </a:xfrm>
              <a:prstGeom prst="rect">
                <a:avLst/>
              </a:prstGeom>
              <a:blipFill>
                <a:blip r:embed="rId3"/>
                <a:stretch>
                  <a:fillRect t="-8197" b="-26230"/>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4" name="文字方塊 13">
                <a:extLst>
                  <a:ext uri="{FF2B5EF4-FFF2-40B4-BE49-F238E27FC236}">
                    <a16:creationId xmlns:a16="http://schemas.microsoft.com/office/drawing/2014/main" id="{124FCC2B-59DA-451B-A270-2864106BE94D}"/>
                  </a:ext>
                </a:extLst>
              </p:cNvPr>
              <p:cNvSpPr txBox="1"/>
              <p:nvPr/>
            </p:nvSpPr>
            <p:spPr>
              <a:xfrm>
                <a:off x="5533678" y="3860672"/>
                <a:ext cx="2837123" cy="87671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acc>
                        <m:accPr>
                          <m:chr m:val="̃"/>
                          <m:ctrlPr>
                            <a:rPr lang="zh-TW" altLang="zh-TW" i="1">
                              <a:latin typeface="Cambria Math" panose="02040503050406030204" pitchFamily="18" charset="0"/>
                            </a:rPr>
                          </m:ctrlPr>
                        </m:accPr>
                        <m:e>
                          <m:r>
                            <a:rPr lang="en-US" altLang="zh-TW" i="1">
                              <a:latin typeface="Cambria Math" panose="02040503050406030204" pitchFamily="18" charset="0"/>
                            </a:rPr>
                            <m:t>𝑈</m:t>
                          </m:r>
                        </m:e>
                      </m:acc>
                      <m:d>
                        <m:dPr>
                          <m:ctrlPr>
                            <a:rPr lang="zh-TW" altLang="zh-TW" i="1">
                              <a:latin typeface="Cambria Math" panose="02040503050406030204" pitchFamily="18" charset="0"/>
                            </a:rPr>
                          </m:ctrlPr>
                        </m:dPr>
                        <m:e>
                          <m:r>
                            <a:rPr lang="en-US" altLang="zh-TW" i="1">
                              <a:latin typeface="Cambria Math" panose="02040503050406030204" pitchFamily="18" charset="0"/>
                            </a:rPr>
                            <m:t>h</m:t>
                          </m:r>
                          <m:r>
                            <a:rPr lang="en-US" altLang="zh-TW" i="1">
                              <a:latin typeface="Cambria Math" panose="02040503050406030204" pitchFamily="18" charset="0"/>
                            </a:rPr>
                            <m:t>,</m:t>
                          </m:r>
                          <m:r>
                            <a:rPr lang="en-US" altLang="zh-TW" i="1">
                              <a:latin typeface="Cambria Math" panose="02040503050406030204" pitchFamily="18" charset="0"/>
                            </a:rPr>
                            <m:t>𝑤</m:t>
                          </m:r>
                          <m:r>
                            <a:rPr lang="en-US" altLang="zh-TW" i="1">
                              <a:latin typeface="Cambria Math" panose="02040503050406030204" pitchFamily="18" charset="0"/>
                            </a:rPr>
                            <m:t>,</m:t>
                          </m:r>
                          <m:r>
                            <a:rPr lang="en-US" altLang="zh-TW" i="1">
                              <a:latin typeface="Cambria Math" panose="02040503050406030204" pitchFamily="18" charset="0"/>
                            </a:rPr>
                            <m:t>𝑐</m:t>
                          </m:r>
                        </m:e>
                      </m:d>
                      <m:r>
                        <a:rPr lang="en-US" altLang="zh-TW" i="1">
                          <a:latin typeface="Cambria Math" panose="02040503050406030204" pitchFamily="18" charset="0"/>
                        </a:rPr>
                        <m:t>=</m:t>
                      </m:r>
                      <m:nary>
                        <m:naryPr>
                          <m:chr m:val="∑"/>
                          <m:limLoc m:val="undOvr"/>
                          <m:ctrlPr>
                            <a:rPr lang="zh-TW" altLang="zh-TW" i="1">
                              <a:latin typeface="Cambria Math" panose="02040503050406030204" pitchFamily="18" charset="0"/>
                            </a:rPr>
                          </m:ctrlPr>
                        </m:naryPr>
                        <m:sub>
                          <m:r>
                            <a:rPr lang="en-US" altLang="zh-TW" i="1">
                              <a:latin typeface="Cambria Math" panose="02040503050406030204" pitchFamily="18" charset="0"/>
                            </a:rPr>
                            <m:t>𝑖</m:t>
                          </m:r>
                          <m:r>
                            <a:rPr lang="en-US" altLang="zh-TW" i="1">
                              <a:latin typeface="Cambria Math" panose="02040503050406030204" pitchFamily="18" charset="0"/>
                            </a:rPr>
                            <m:t>=0</m:t>
                          </m:r>
                        </m:sub>
                        <m:sup>
                          <m:r>
                            <a:rPr lang="en-US" altLang="zh-TW" i="1">
                              <a:latin typeface="Cambria Math" panose="02040503050406030204" pitchFamily="18" charset="0"/>
                            </a:rPr>
                            <m:t>𝑁</m:t>
                          </m:r>
                        </m:sup>
                        <m:e>
                          <m:sSub>
                            <m:sSubPr>
                              <m:ctrlPr>
                                <a:rPr lang="zh-TW" altLang="zh-TW" i="1">
                                  <a:latin typeface="Cambria Math" panose="02040503050406030204" pitchFamily="18" charset="0"/>
                                </a:rPr>
                              </m:ctrlPr>
                            </m:sSubPr>
                            <m:e>
                              <m:r>
                                <a:rPr lang="en-US" altLang="zh-TW" i="1">
                                  <a:latin typeface="Cambria Math" panose="02040503050406030204" pitchFamily="18" charset="0"/>
                                </a:rPr>
                                <m:t>𝑈</m:t>
                              </m:r>
                            </m:e>
                            <m:sub>
                              <m:r>
                                <a:rPr lang="en-US" altLang="zh-TW" i="1">
                                  <a:latin typeface="Cambria Math" panose="02040503050406030204" pitchFamily="18" charset="0"/>
                                </a:rPr>
                                <m:t>𝑖</m:t>
                              </m:r>
                            </m:sub>
                          </m:sSub>
                          <m:d>
                            <m:dPr>
                              <m:ctrlPr>
                                <a:rPr lang="zh-TW" altLang="zh-TW" i="1">
                                  <a:latin typeface="Cambria Math" panose="02040503050406030204" pitchFamily="18" charset="0"/>
                                </a:rPr>
                              </m:ctrlPr>
                            </m:dPr>
                            <m:e>
                              <m:r>
                                <a:rPr lang="en-US" altLang="zh-TW" i="1">
                                  <a:latin typeface="Cambria Math" panose="02040503050406030204" pitchFamily="18" charset="0"/>
                                </a:rPr>
                                <m:t>h</m:t>
                              </m:r>
                              <m:r>
                                <a:rPr lang="en-US" altLang="zh-TW" i="1">
                                  <a:latin typeface="Cambria Math" panose="02040503050406030204" pitchFamily="18" charset="0"/>
                                </a:rPr>
                                <m:t>,</m:t>
                              </m:r>
                              <m:r>
                                <a:rPr lang="en-US" altLang="zh-TW" i="1">
                                  <a:latin typeface="Cambria Math" panose="02040503050406030204" pitchFamily="18" charset="0"/>
                                </a:rPr>
                                <m:t>𝑤</m:t>
                              </m:r>
                              <m:r>
                                <a:rPr lang="en-US" altLang="zh-TW" i="1">
                                  <a:latin typeface="Cambria Math" panose="02040503050406030204" pitchFamily="18" charset="0"/>
                                </a:rPr>
                                <m:t>,</m:t>
                              </m:r>
                              <m:r>
                                <a:rPr lang="en-US" altLang="zh-TW" i="1">
                                  <a:latin typeface="Cambria Math" panose="02040503050406030204" pitchFamily="18" charset="0"/>
                                </a:rPr>
                                <m:t>𝑐</m:t>
                              </m:r>
                            </m:e>
                          </m:d>
                        </m:e>
                      </m:nary>
                    </m:oMath>
                  </m:oMathPara>
                </a14:m>
                <a:endParaRPr lang="zh-TW" altLang="en-US" dirty="0"/>
              </a:p>
            </p:txBody>
          </p:sp>
        </mc:Choice>
        <mc:Fallback xmlns="">
          <p:sp>
            <p:nvSpPr>
              <p:cNvPr id="14" name="文字方塊 13">
                <a:extLst>
                  <a:ext uri="{FF2B5EF4-FFF2-40B4-BE49-F238E27FC236}">
                    <a16:creationId xmlns:a16="http://schemas.microsoft.com/office/drawing/2014/main" id="{124FCC2B-59DA-451B-A270-2864106BE94D}"/>
                  </a:ext>
                </a:extLst>
              </p:cNvPr>
              <p:cNvSpPr txBox="1">
                <a:spLocks noRot="1" noChangeAspect="1" noMove="1" noResize="1" noEditPoints="1" noAdjustHandles="1" noChangeArrowheads="1" noChangeShapeType="1" noTextEdit="1"/>
              </p:cNvSpPr>
              <p:nvPr/>
            </p:nvSpPr>
            <p:spPr>
              <a:xfrm>
                <a:off x="5533678" y="3860672"/>
                <a:ext cx="2837123" cy="876715"/>
              </a:xfrm>
              <a:prstGeom prst="rect">
                <a:avLst/>
              </a:prstGeom>
              <a:blipFill>
                <a:blip r:embed="rId4"/>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5" name="文字方塊 14">
                <a:extLst>
                  <a:ext uri="{FF2B5EF4-FFF2-40B4-BE49-F238E27FC236}">
                    <a16:creationId xmlns:a16="http://schemas.microsoft.com/office/drawing/2014/main" id="{6C71E9CC-3768-490C-BAAC-AA5C6E1F995F}"/>
                  </a:ext>
                </a:extLst>
              </p:cNvPr>
              <p:cNvSpPr txBox="1"/>
              <p:nvPr/>
            </p:nvSpPr>
            <p:spPr>
              <a:xfrm>
                <a:off x="5537927" y="4614138"/>
                <a:ext cx="3247363" cy="50687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𝑆</m:t>
                      </m:r>
                      <m:d>
                        <m:dPr>
                          <m:ctrlPr>
                            <a:rPr lang="zh-TW" altLang="zh-TW" i="1">
                              <a:latin typeface="Cambria Math" panose="02040503050406030204" pitchFamily="18" charset="0"/>
                            </a:rPr>
                          </m:ctrlPr>
                        </m:dPr>
                        <m:e>
                          <m:r>
                            <a:rPr lang="en-US" altLang="zh-TW" i="1">
                              <a:latin typeface="Cambria Math" panose="02040503050406030204" pitchFamily="18" charset="0"/>
                            </a:rPr>
                            <m:t>𝑐</m:t>
                          </m:r>
                        </m:e>
                      </m:d>
                      <m:r>
                        <a:rPr lang="en-US" altLang="zh-TW" i="1">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𝑅</m:t>
                          </m:r>
                        </m:e>
                        <m:sup>
                          <m:sSup>
                            <m:sSupPr>
                              <m:ctrlPr>
                                <a:rPr lang="zh-TW" altLang="zh-TW" i="1">
                                  <a:latin typeface="Cambria Math" panose="02040503050406030204" pitchFamily="18" charset="0"/>
                                </a:rPr>
                              </m:ctrlPr>
                            </m:sSupPr>
                            <m:e>
                              <m:r>
                                <a:rPr lang="en-US" altLang="zh-TW" i="1">
                                  <a:latin typeface="Cambria Math" panose="02040503050406030204" pitchFamily="18" charset="0"/>
                                </a:rPr>
                                <m:t>𝐶</m:t>
                              </m:r>
                            </m:e>
                            <m:sup>
                              <m:r>
                                <a:rPr lang="en-US" altLang="zh-TW" i="1">
                                  <a:latin typeface="Cambria Math" panose="02040503050406030204" pitchFamily="18" charset="0"/>
                                </a:rPr>
                                <m:t>′</m:t>
                              </m:r>
                            </m:sup>
                          </m:sSup>
                        </m:sup>
                      </m:sSup>
                      <m:r>
                        <a:rPr lang="en-US" altLang="zh-TW" i="1">
                          <a:latin typeface="Cambria Math" panose="02040503050406030204" pitchFamily="18" charset="0"/>
                        </a:rPr>
                        <m:t>=</m:t>
                      </m:r>
                      <m:r>
                        <a:rPr lang="en-US" altLang="zh-TW" i="1">
                          <a:latin typeface="Cambria Math" panose="02040503050406030204" pitchFamily="18" charset="0"/>
                        </a:rPr>
                        <m:t>𝐺𝐴𝑃</m:t>
                      </m:r>
                      <m:d>
                        <m:dPr>
                          <m:ctrlPr>
                            <a:rPr lang="zh-TW" altLang="zh-TW" i="1">
                              <a:latin typeface="Cambria Math" panose="02040503050406030204" pitchFamily="18" charset="0"/>
                            </a:rPr>
                          </m:ctrlPr>
                        </m:dPr>
                        <m:e>
                          <m:acc>
                            <m:accPr>
                              <m:chr m:val="̃"/>
                              <m:ctrlPr>
                                <a:rPr lang="zh-TW" altLang="zh-TW" i="1">
                                  <a:latin typeface="Cambria Math" panose="02040503050406030204" pitchFamily="18" charset="0"/>
                                </a:rPr>
                              </m:ctrlPr>
                            </m:accPr>
                            <m:e>
                              <m:r>
                                <a:rPr lang="en-US" altLang="zh-TW" i="1">
                                  <a:latin typeface="Cambria Math" panose="02040503050406030204" pitchFamily="18" charset="0"/>
                                </a:rPr>
                                <m:t>𝑈</m:t>
                              </m:r>
                            </m:e>
                          </m:acc>
                          <m:d>
                            <m:dPr>
                              <m:ctrlPr>
                                <a:rPr lang="zh-TW" altLang="zh-TW" i="1">
                                  <a:latin typeface="Cambria Math" panose="02040503050406030204" pitchFamily="18" charset="0"/>
                                </a:rPr>
                              </m:ctrlPr>
                            </m:dPr>
                            <m:e>
                              <m:r>
                                <a:rPr lang="en-US" altLang="zh-TW" i="1">
                                  <a:latin typeface="Cambria Math" panose="02040503050406030204" pitchFamily="18" charset="0"/>
                                </a:rPr>
                                <m:t>h</m:t>
                              </m:r>
                              <m:r>
                                <a:rPr lang="en-US" altLang="zh-TW" i="1">
                                  <a:latin typeface="Cambria Math" panose="02040503050406030204" pitchFamily="18" charset="0"/>
                                </a:rPr>
                                <m:t>,</m:t>
                              </m:r>
                              <m:r>
                                <a:rPr lang="en-US" altLang="zh-TW" i="1">
                                  <a:latin typeface="Cambria Math" panose="02040503050406030204" pitchFamily="18" charset="0"/>
                                </a:rPr>
                                <m:t>𝑤</m:t>
                              </m:r>
                              <m:r>
                                <a:rPr lang="en-US" altLang="zh-TW" i="1">
                                  <a:latin typeface="Cambria Math" panose="02040503050406030204" pitchFamily="18" charset="0"/>
                                </a:rPr>
                                <m:t>,</m:t>
                              </m:r>
                              <m:r>
                                <a:rPr lang="en-US" altLang="zh-TW" i="1">
                                  <a:latin typeface="Cambria Math" panose="02040503050406030204" pitchFamily="18" charset="0"/>
                                </a:rPr>
                                <m:t>𝑐</m:t>
                              </m:r>
                            </m:e>
                          </m:d>
                        </m:e>
                      </m:d>
                    </m:oMath>
                  </m:oMathPara>
                </a14:m>
                <a:endParaRPr lang="zh-TW" altLang="en-US" dirty="0"/>
              </a:p>
            </p:txBody>
          </p:sp>
        </mc:Choice>
        <mc:Fallback xmlns="">
          <p:sp>
            <p:nvSpPr>
              <p:cNvPr id="15" name="文字方塊 14">
                <a:extLst>
                  <a:ext uri="{FF2B5EF4-FFF2-40B4-BE49-F238E27FC236}">
                    <a16:creationId xmlns:a16="http://schemas.microsoft.com/office/drawing/2014/main" id="{6C71E9CC-3768-490C-BAAC-AA5C6E1F995F}"/>
                  </a:ext>
                </a:extLst>
              </p:cNvPr>
              <p:cNvSpPr txBox="1">
                <a:spLocks noRot="1" noChangeAspect="1" noMove="1" noResize="1" noEditPoints="1" noAdjustHandles="1" noChangeArrowheads="1" noChangeShapeType="1" noTextEdit="1"/>
              </p:cNvSpPr>
              <p:nvPr/>
            </p:nvSpPr>
            <p:spPr>
              <a:xfrm>
                <a:off x="5537927" y="4614138"/>
                <a:ext cx="3247363" cy="506870"/>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7" name="文字方塊 16">
                <a:extLst>
                  <a:ext uri="{FF2B5EF4-FFF2-40B4-BE49-F238E27FC236}">
                    <a16:creationId xmlns:a16="http://schemas.microsoft.com/office/drawing/2014/main" id="{5C3D8B3E-D01A-4B01-AF2D-000564B476E5}"/>
                  </a:ext>
                </a:extLst>
              </p:cNvPr>
              <p:cNvSpPr txBox="1"/>
              <p:nvPr/>
            </p:nvSpPr>
            <p:spPr>
              <a:xfrm>
                <a:off x="5629863" y="3018622"/>
                <a:ext cx="3202095" cy="42947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m:rPr>
                          <m:sty m:val="p"/>
                        </m:rPr>
                        <a:rPr lang="en-US" altLang="zh-TW">
                          <a:latin typeface="Cambria Math" panose="02040503050406030204" pitchFamily="18" charset="0"/>
                        </a:rPr>
                        <m:t>X</m:t>
                      </m:r>
                      <m:r>
                        <a:rPr lang="en-US" altLang="zh-TW">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𝑅</m:t>
                          </m:r>
                        </m:e>
                        <m:sup>
                          <m:r>
                            <a:rPr lang="en-US" altLang="zh-TW" i="1">
                              <a:latin typeface="Cambria Math" panose="02040503050406030204" pitchFamily="18" charset="0"/>
                            </a:rPr>
                            <m:t>𝐻</m:t>
                          </m:r>
                          <m:r>
                            <a:rPr lang="en-US" altLang="zh-TW" i="1">
                              <a:latin typeface="Cambria Math" panose="02040503050406030204" pitchFamily="18" charset="0"/>
                            </a:rPr>
                            <m:t>×</m:t>
                          </m:r>
                          <m:r>
                            <a:rPr lang="en-US" altLang="zh-TW" i="1">
                              <a:latin typeface="Cambria Math" panose="02040503050406030204" pitchFamily="18" charset="0"/>
                            </a:rPr>
                            <m:t>𝑊</m:t>
                          </m:r>
                          <m:r>
                            <a:rPr lang="en-US" altLang="zh-TW" i="1">
                              <a:latin typeface="Cambria Math" panose="02040503050406030204" pitchFamily="18" charset="0"/>
                            </a:rPr>
                            <m:t>×</m:t>
                          </m:r>
                          <m:r>
                            <a:rPr lang="en-US" altLang="zh-TW" i="1">
                              <a:latin typeface="Cambria Math" panose="02040503050406030204" pitchFamily="18" charset="0"/>
                            </a:rPr>
                            <m:t>𝐶</m:t>
                          </m:r>
                        </m:sup>
                      </m:sSup>
                      <m:r>
                        <a:rPr lang="en-US" altLang="zh-TW" i="1">
                          <a:latin typeface="Cambria Math" panose="02040503050406030204" pitchFamily="18" charset="0"/>
                        </a:rPr>
                        <m:t>→</m:t>
                      </m:r>
                      <m:sSub>
                        <m:sSubPr>
                          <m:ctrlPr>
                            <a:rPr lang="zh-TW" altLang="zh-TW" i="1">
                              <a:latin typeface="Cambria Math" panose="02040503050406030204" pitchFamily="18" charset="0"/>
                            </a:rPr>
                          </m:ctrlPr>
                        </m:sSubPr>
                        <m:e>
                          <m:r>
                            <a:rPr lang="en-US" altLang="zh-TW" i="1">
                              <a:latin typeface="Cambria Math" panose="02040503050406030204" pitchFamily="18" charset="0"/>
                            </a:rPr>
                            <m:t>𝑈</m:t>
                          </m:r>
                        </m:e>
                        <m:sub>
                          <m:r>
                            <a:rPr lang="en-US" altLang="zh-TW" i="1">
                              <a:latin typeface="Cambria Math" panose="02040503050406030204" pitchFamily="18" charset="0"/>
                            </a:rPr>
                            <m:t>𝑖</m:t>
                          </m:r>
                        </m:sub>
                      </m:sSub>
                      <m:r>
                        <a:rPr lang="en-US" altLang="zh-TW" i="1">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𝑅</m:t>
                          </m:r>
                        </m:e>
                        <m:sup>
                          <m:sSup>
                            <m:sSupPr>
                              <m:ctrlPr>
                                <a:rPr lang="zh-TW" altLang="zh-TW" i="1">
                                  <a:latin typeface="Cambria Math" panose="02040503050406030204" pitchFamily="18" charset="0"/>
                                </a:rPr>
                              </m:ctrlPr>
                            </m:sSupPr>
                            <m:e>
                              <m:r>
                                <a:rPr lang="en-US" altLang="zh-TW" i="1">
                                  <a:latin typeface="Cambria Math" panose="02040503050406030204" pitchFamily="18" charset="0"/>
                                </a:rPr>
                                <m:t>𝐻</m:t>
                              </m:r>
                            </m:e>
                            <m:sup>
                              <m:r>
                                <a:rPr lang="en-US" altLang="zh-TW" i="1">
                                  <a:latin typeface="Cambria Math" panose="02040503050406030204" pitchFamily="18" charset="0"/>
                                </a:rPr>
                                <m:t>′</m:t>
                              </m:r>
                            </m:sup>
                          </m:sSup>
                          <m:r>
                            <a:rPr lang="en-US" altLang="zh-TW" i="1">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𝑊</m:t>
                              </m:r>
                            </m:e>
                            <m:sup>
                              <m:r>
                                <a:rPr lang="en-US" altLang="zh-TW" i="1">
                                  <a:latin typeface="Cambria Math" panose="02040503050406030204" pitchFamily="18" charset="0"/>
                                </a:rPr>
                                <m:t>′</m:t>
                              </m:r>
                            </m:sup>
                          </m:sSup>
                          <m:r>
                            <a:rPr lang="en-US" altLang="zh-TW" i="1">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𝐶</m:t>
                              </m:r>
                            </m:e>
                            <m:sup>
                              <m:r>
                                <a:rPr lang="en-US" altLang="zh-TW" i="1">
                                  <a:latin typeface="Cambria Math" panose="02040503050406030204" pitchFamily="18" charset="0"/>
                                </a:rPr>
                                <m:t>′</m:t>
                              </m:r>
                            </m:sup>
                          </m:sSup>
                        </m:sup>
                      </m:sSup>
                    </m:oMath>
                  </m:oMathPara>
                </a14:m>
                <a:endParaRPr lang="zh-TW" altLang="en-US" dirty="0"/>
              </a:p>
            </p:txBody>
          </p:sp>
        </mc:Choice>
        <mc:Fallback xmlns="">
          <p:sp>
            <p:nvSpPr>
              <p:cNvPr id="17" name="文字方塊 16">
                <a:extLst>
                  <a:ext uri="{FF2B5EF4-FFF2-40B4-BE49-F238E27FC236}">
                    <a16:creationId xmlns:a16="http://schemas.microsoft.com/office/drawing/2014/main" id="{5C3D8B3E-D01A-4B01-AF2D-000564B476E5}"/>
                  </a:ext>
                </a:extLst>
              </p:cNvPr>
              <p:cNvSpPr txBox="1">
                <a:spLocks noRot="1" noChangeAspect="1" noMove="1" noResize="1" noEditPoints="1" noAdjustHandles="1" noChangeArrowheads="1" noChangeShapeType="1" noTextEdit="1"/>
              </p:cNvSpPr>
              <p:nvPr/>
            </p:nvSpPr>
            <p:spPr>
              <a:xfrm>
                <a:off x="5629863" y="3018622"/>
                <a:ext cx="3202095" cy="429477"/>
              </a:xfrm>
              <a:prstGeom prst="rect">
                <a:avLst/>
              </a:prstGeom>
              <a:blipFill>
                <a:blip r:embed="rId6"/>
                <a:stretch>
                  <a:fillRect/>
                </a:stretch>
              </a:blipFill>
            </p:spPr>
            <p:txBody>
              <a:bodyPr/>
              <a:lstStyle/>
              <a:p>
                <a:r>
                  <a:rPr lang="zh-TW" altLang="en-US">
                    <a:noFill/>
                  </a:rPr>
                  <a:t> </a:t>
                </a:r>
              </a:p>
            </p:txBody>
          </p:sp>
        </mc:Fallback>
      </mc:AlternateContent>
      <p:pic>
        <p:nvPicPr>
          <p:cNvPr id="5" name="圖片 4">
            <a:extLst>
              <a:ext uri="{FF2B5EF4-FFF2-40B4-BE49-F238E27FC236}">
                <a16:creationId xmlns:a16="http://schemas.microsoft.com/office/drawing/2014/main" id="{FD9886FC-EC27-4DA5-88D5-D7385A337AFE}"/>
              </a:ext>
            </a:extLst>
          </p:cNvPr>
          <p:cNvPicPr>
            <a:picLocks noChangeAspect="1"/>
          </p:cNvPicPr>
          <p:nvPr/>
        </p:nvPicPr>
        <p:blipFill>
          <a:blip r:embed="rId7"/>
          <a:stretch>
            <a:fillRect/>
          </a:stretch>
        </p:blipFill>
        <p:spPr>
          <a:xfrm>
            <a:off x="7076491" y="415454"/>
            <a:ext cx="1282019" cy="2376932"/>
          </a:xfrm>
          <a:prstGeom prst="rect">
            <a:avLst/>
          </a:prstGeom>
        </p:spPr>
      </p:pic>
      <mc:AlternateContent xmlns:mc="http://schemas.openxmlformats.org/markup-compatibility/2006" xmlns:a14="http://schemas.microsoft.com/office/drawing/2010/main">
        <mc:Choice Requires="a14">
          <p:sp>
            <p:nvSpPr>
              <p:cNvPr id="6" name="文字方塊 5">
                <a:extLst>
                  <a:ext uri="{FF2B5EF4-FFF2-40B4-BE49-F238E27FC236}">
                    <a16:creationId xmlns:a16="http://schemas.microsoft.com/office/drawing/2014/main" id="{FDA154F3-6DA7-4DF0-9B64-374C19A567A9}"/>
                  </a:ext>
                </a:extLst>
              </p:cNvPr>
              <p:cNvSpPr txBox="1"/>
              <p:nvPr/>
            </p:nvSpPr>
            <p:spPr>
              <a:xfrm>
                <a:off x="5533678" y="5693627"/>
                <a:ext cx="3161506" cy="40697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TW" i="1" smtClean="0">
                          <a:latin typeface="Cambria Math" panose="02040503050406030204" pitchFamily="18" charset="0"/>
                        </a:rPr>
                        <m:t>𝑎</m:t>
                      </m:r>
                      <m:r>
                        <a:rPr lang="en-US" altLang="zh-TW" i="1" smtClean="0">
                          <a:latin typeface="Cambria Math" panose="02040503050406030204" pitchFamily="18" charset="0"/>
                        </a:rPr>
                        <m:t>, </m:t>
                      </m:r>
                      <m:r>
                        <a:rPr lang="en-US" altLang="zh-TW" i="1" smtClean="0">
                          <a:latin typeface="Cambria Math" panose="02040503050406030204" pitchFamily="18" charset="0"/>
                        </a:rPr>
                        <m:t>𝑏</m:t>
                      </m:r>
                      <m:r>
                        <a:rPr lang="en-US" altLang="zh-TW" i="1" smtClean="0">
                          <a:latin typeface="Cambria Math" panose="02040503050406030204" pitchFamily="18" charset="0"/>
                        </a:rPr>
                        <m:t>, </m:t>
                      </m:r>
                      <m:r>
                        <a:rPr lang="en-US" altLang="zh-TW" i="1" smtClean="0">
                          <a:latin typeface="Cambria Math" panose="02040503050406030204" pitchFamily="18" charset="0"/>
                        </a:rPr>
                        <m:t>𝑐</m:t>
                      </m:r>
                      <m:r>
                        <a:rPr lang="en-US" altLang="zh-TW" i="1" smtClean="0">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𝑅</m:t>
                          </m:r>
                        </m:e>
                        <m:sup>
                          <m:sSup>
                            <m:sSupPr>
                              <m:ctrlPr>
                                <a:rPr lang="zh-TW" altLang="zh-TW" i="1">
                                  <a:latin typeface="Cambria Math" panose="02040503050406030204" pitchFamily="18" charset="0"/>
                                </a:rPr>
                              </m:ctrlPr>
                            </m:sSupPr>
                            <m:e>
                              <m:r>
                                <a:rPr lang="en-US" altLang="zh-TW" i="1">
                                  <a:latin typeface="Cambria Math" panose="02040503050406030204" pitchFamily="18" charset="0"/>
                                </a:rPr>
                                <m:t>𝐶</m:t>
                              </m:r>
                            </m:e>
                            <m:sup>
                              <m:r>
                                <a:rPr lang="en-US" altLang="zh-TW" i="1">
                                  <a:latin typeface="Cambria Math" panose="02040503050406030204" pitchFamily="18" charset="0"/>
                                </a:rPr>
                                <m:t>′</m:t>
                              </m:r>
                            </m:sup>
                          </m:sSup>
                          <m:r>
                            <a:rPr lang="en-US" altLang="zh-TW" i="1">
                              <a:latin typeface="Cambria Math" panose="02040503050406030204" pitchFamily="18" charset="0"/>
                            </a:rPr>
                            <m:t>×1</m:t>
                          </m:r>
                        </m:sup>
                      </m:sSup>
                      <m:r>
                        <a:rPr lang="en-US" altLang="zh-TW" b="0" i="1" smtClean="0">
                          <a:latin typeface="Cambria Math" panose="02040503050406030204" pitchFamily="18" charset="0"/>
                        </a:rPr>
                        <m:t>=</m:t>
                      </m:r>
                      <m:r>
                        <m:rPr>
                          <m:sty m:val="p"/>
                        </m:rPr>
                        <a:rPr lang="en-US" altLang="zh-TW" b="0" i="0" smtClean="0">
                          <a:latin typeface="Cambria Math" panose="02040503050406030204" pitchFamily="18" charset="0"/>
                        </a:rPr>
                        <m:t>Softmax</m:t>
                      </m:r>
                      <m:r>
                        <a:rPr lang="en-US" altLang="zh-TW" b="0" i="1" smtClean="0">
                          <a:latin typeface="Cambria Math" panose="02040503050406030204" pitchFamily="18" charset="0"/>
                        </a:rPr>
                        <m:t>(</m:t>
                      </m:r>
                      <m:r>
                        <a:rPr lang="en-US" altLang="zh-TW" i="1">
                          <a:latin typeface="Cambria Math" panose="02040503050406030204" pitchFamily="18" charset="0"/>
                        </a:rPr>
                        <m:t>𝑍</m:t>
                      </m:r>
                      <m:r>
                        <a:rPr lang="en-US" altLang="zh-TW" b="0" i="1" smtClean="0">
                          <a:latin typeface="Cambria Math" panose="02040503050406030204" pitchFamily="18" charset="0"/>
                        </a:rPr>
                        <m:t>)</m:t>
                      </m:r>
                    </m:oMath>
                  </m:oMathPara>
                </a14:m>
                <a:endParaRPr lang="zh-TW" altLang="en-US" dirty="0"/>
              </a:p>
            </p:txBody>
          </p:sp>
        </mc:Choice>
        <mc:Fallback xmlns="">
          <p:sp>
            <p:nvSpPr>
              <p:cNvPr id="6" name="文字方塊 5">
                <a:extLst>
                  <a:ext uri="{FF2B5EF4-FFF2-40B4-BE49-F238E27FC236}">
                    <a16:creationId xmlns:a16="http://schemas.microsoft.com/office/drawing/2014/main" id="{FDA154F3-6DA7-4DF0-9B64-374C19A567A9}"/>
                  </a:ext>
                </a:extLst>
              </p:cNvPr>
              <p:cNvSpPr txBox="1">
                <a:spLocks noRot="1" noChangeAspect="1" noMove="1" noResize="1" noEditPoints="1" noAdjustHandles="1" noChangeArrowheads="1" noChangeShapeType="1" noTextEdit="1"/>
              </p:cNvSpPr>
              <p:nvPr/>
            </p:nvSpPr>
            <p:spPr>
              <a:xfrm>
                <a:off x="5533678" y="5693627"/>
                <a:ext cx="3161506" cy="406971"/>
              </a:xfrm>
              <a:prstGeom prst="rect">
                <a:avLst/>
              </a:prstGeom>
              <a:blipFill>
                <a:blip r:embed="rId8"/>
                <a:stretch>
                  <a:fillRect b="-11940"/>
                </a:stretch>
              </a:blipFill>
            </p:spPr>
            <p:txBody>
              <a:bodyPr/>
              <a:lstStyle/>
              <a:p>
                <a:r>
                  <a:rPr lang="zh-TW" altLang="en-US">
                    <a:noFill/>
                  </a:rPr>
                  <a:t> </a:t>
                </a:r>
              </a:p>
            </p:txBody>
          </p:sp>
        </mc:Fallback>
      </mc:AlternateContent>
      <p:pic>
        <p:nvPicPr>
          <p:cNvPr id="9" name="圖片 8">
            <a:extLst>
              <a:ext uri="{FF2B5EF4-FFF2-40B4-BE49-F238E27FC236}">
                <a16:creationId xmlns:a16="http://schemas.microsoft.com/office/drawing/2014/main" id="{7D46BF5F-3947-429C-9F36-57C986AF9C4A}"/>
              </a:ext>
            </a:extLst>
          </p:cNvPr>
          <p:cNvPicPr>
            <a:picLocks noChangeAspect="1"/>
          </p:cNvPicPr>
          <p:nvPr/>
        </p:nvPicPr>
        <p:blipFill>
          <a:blip r:embed="rId9"/>
          <a:stretch>
            <a:fillRect/>
          </a:stretch>
        </p:blipFill>
        <p:spPr>
          <a:xfrm>
            <a:off x="144984" y="1310558"/>
            <a:ext cx="5356042" cy="2980004"/>
          </a:xfrm>
          <a:prstGeom prst="rect">
            <a:avLst/>
          </a:prstGeom>
        </p:spPr>
      </p:pic>
      <p:pic>
        <p:nvPicPr>
          <p:cNvPr id="82" name="圖片 81">
            <a:extLst>
              <a:ext uri="{FF2B5EF4-FFF2-40B4-BE49-F238E27FC236}">
                <a16:creationId xmlns:a16="http://schemas.microsoft.com/office/drawing/2014/main" id="{EE67E8B7-6D77-44AC-AF38-C15F04E09A54}"/>
              </a:ext>
            </a:extLst>
          </p:cNvPr>
          <p:cNvPicPr>
            <a:picLocks noChangeAspect="1"/>
          </p:cNvPicPr>
          <p:nvPr/>
        </p:nvPicPr>
        <p:blipFill>
          <a:blip r:embed="rId10"/>
          <a:stretch>
            <a:fillRect/>
          </a:stretch>
        </p:blipFill>
        <p:spPr>
          <a:xfrm>
            <a:off x="661785" y="4439022"/>
            <a:ext cx="4322440" cy="2216840"/>
          </a:xfrm>
          <a:prstGeom prst="rect">
            <a:avLst/>
          </a:prstGeom>
        </p:spPr>
      </p:pic>
      <p:sp>
        <p:nvSpPr>
          <p:cNvPr id="3" name="投影片編號版面配置區 2">
            <a:extLst>
              <a:ext uri="{FF2B5EF4-FFF2-40B4-BE49-F238E27FC236}">
                <a16:creationId xmlns:a16="http://schemas.microsoft.com/office/drawing/2014/main" id="{D26A0418-1C12-4536-B2C0-DEE25E6D1B78}"/>
              </a:ext>
            </a:extLst>
          </p:cNvPr>
          <p:cNvSpPr>
            <a:spLocks noGrp="1"/>
          </p:cNvSpPr>
          <p:nvPr>
            <p:ph type="sldNum" sz="quarter" idx="12"/>
          </p:nvPr>
        </p:nvSpPr>
        <p:spPr/>
        <p:txBody>
          <a:bodyPr/>
          <a:lstStyle/>
          <a:p>
            <a:fld id="{73DA0BB7-265A-403C-9275-D587AB510EDC}" type="slidenum">
              <a:rPr lang="zh-TW" altLang="en-US" smtClean="0"/>
              <a:t>16</a:t>
            </a:fld>
            <a:endParaRPr lang="zh-TW" altLang="en-US"/>
          </a:p>
        </p:txBody>
      </p:sp>
      <p:sp>
        <p:nvSpPr>
          <p:cNvPr id="4" name="文字方塊 3">
            <a:extLst>
              <a:ext uri="{FF2B5EF4-FFF2-40B4-BE49-F238E27FC236}">
                <a16:creationId xmlns:a16="http://schemas.microsoft.com/office/drawing/2014/main" id="{E0B2B7F0-F9E0-4409-B151-E6ECE142A3B2}"/>
              </a:ext>
            </a:extLst>
          </p:cNvPr>
          <p:cNvSpPr txBox="1"/>
          <p:nvPr/>
        </p:nvSpPr>
        <p:spPr>
          <a:xfrm>
            <a:off x="5634618" y="2588861"/>
            <a:ext cx="792088" cy="369332"/>
          </a:xfrm>
          <a:prstGeom prst="rect">
            <a:avLst/>
          </a:prstGeom>
          <a:noFill/>
        </p:spPr>
        <p:txBody>
          <a:bodyPr wrap="square" rtlCol="0">
            <a:spAutoFit/>
          </a:bodyPr>
          <a:lstStyle/>
          <a:p>
            <a:r>
              <a:rPr lang="en-US" altLang="zh-TW" b="1" dirty="0"/>
              <a:t>Split:</a:t>
            </a:r>
            <a:endParaRPr lang="zh-TW" altLang="en-US" b="1" dirty="0"/>
          </a:p>
        </p:txBody>
      </p:sp>
      <p:sp>
        <p:nvSpPr>
          <p:cNvPr id="7" name="文字方塊 6">
            <a:extLst>
              <a:ext uri="{FF2B5EF4-FFF2-40B4-BE49-F238E27FC236}">
                <a16:creationId xmlns:a16="http://schemas.microsoft.com/office/drawing/2014/main" id="{10E727C3-4A99-416E-89BC-81ADABB1DEF9}"/>
              </a:ext>
            </a:extLst>
          </p:cNvPr>
          <p:cNvSpPr txBox="1"/>
          <p:nvPr/>
        </p:nvSpPr>
        <p:spPr>
          <a:xfrm>
            <a:off x="5606109" y="3639939"/>
            <a:ext cx="723275" cy="369332"/>
          </a:xfrm>
          <a:prstGeom prst="rect">
            <a:avLst/>
          </a:prstGeom>
          <a:noFill/>
        </p:spPr>
        <p:txBody>
          <a:bodyPr wrap="none" rtlCol="0">
            <a:spAutoFit/>
          </a:bodyPr>
          <a:lstStyle/>
          <a:p>
            <a:r>
              <a:rPr lang="en-US" altLang="zh-TW" b="1" dirty="0"/>
              <a:t>Fuse:</a:t>
            </a:r>
            <a:endParaRPr lang="zh-TW" altLang="en-US" b="1" dirty="0"/>
          </a:p>
        </p:txBody>
      </p:sp>
    </p:spTree>
    <p:extLst>
      <p:ext uri="{BB962C8B-B14F-4D97-AF65-F5344CB8AC3E}">
        <p14:creationId xmlns:p14="http://schemas.microsoft.com/office/powerpoint/2010/main" val="21974313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CCCFBDA-0458-4139-AFC2-58DE0051CE16}"/>
              </a:ext>
            </a:extLst>
          </p:cNvPr>
          <p:cNvSpPr>
            <a:spLocks noGrp="1"/>
          </p:cNvSpPr>
          <p:nvPr>
            <p:ph type="title"/>
          </p:nvPr>
        </p:nvSpPr>
        <p:spPr/>
        <p:txBody>
          <a:bodyPr>
            <a:normAutofit/>
          </a:bodyPr>
          <a:lstStyle/>
          <a:p>
            <a:pPr algn="l"/>
            <a:r>
              <a:rPr lang="en-US" altLang="zh-TW" sz="3600" dirty="0"/>
              <a:t>RSK block</a:t>
            </a:r>
            <a:endParaRPr lang="zh-TW" altLang="en-US" sz="3600" dirty="0"/>
          </a:p>
        </p:txBody>
      </p:sp>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605DB055-E95D-400D-B76A-3EF5B260BF48}"/>
                  </a:ext>
                </a:extLst>
              </p:cNvPr>
              <p:cNvSpPr txBox="1"/>
              <p:nvPr/>
            </p:nvSpPr>
            <p:spPr>
              <a:xfrm>
                <a:off x="1203751" y="5386745"/>
                <a:ext cx="2005998" cy="42947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𝑎</m:t>
                      </m:r>
                      <m:r>
                        <a:rPr lang="en-US" altLang="zh-TW" i="1">
                          <a:latin typeface="Cambria Math" panose="02040503050406030204" pitchFamily="18" charset="0"/>
                        </a:rPr>
                        <m:t>, </m:t>
                      </m:r>
                      <m:r>
                        <a:rPr lang="en-US" altLang="zh-TW" i="1">
                          <a:latin typeface="Cambria Math" panose="02040503050406030204" pitchFamily="18" charset="0"/>
                        </a:rPr>
                        <m:t>𝑏</m:t>
                      </m:r>
                      <m:r>
                        <a:rPr lang="en-US" altLang="zh-TW" i="1">
                          <a:latin typeface="Cambria Math" panose="02040503050406030204" pitchFamily="18" charset="0"/>
                        </a:rPr>
                        <m:t>, </m:t>
                      </m:r>
                      <m:r>
                        <a:rPr lang="en-US" altLang="zh-TW" i="1">
                          <a:latin typeface="Cambria Math" panose="02040503050406030204" pitchFamily="18" charset="0"/>
                        </a:rPr>
                        <m:t>𝑐</m:t>
                      </m:r>
                      <m:r>
                        <a:rPr lang="en-US" altLang="zh-TW" i="1">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𝑅</m:t>
                          </m:r>
                        </m:e>
                        <m:sup>
                          <m:sSup>
                            <m:sSupPr>
                              <m:ctrlPr>
                                <a:rPr lang="zh-TW" altLang="zh-TW" i="1">
                                  <a:latin typeface="Cambria Math" panose="02040503050406030204" pitchFamily="18" charset="0"/>
                                </a:rPr>
                              </m:ctrlPr>
                            </m:sSupPr>
                            <m:e>
                              <m:sSup>
                                <m:sSupPr>
                                  <m:ctrlPr>
                                    <a:rPr lang="zh-TW" altLang="zh-TW" i="1">
                                      <a:latin typeface="Cambria Math" panose="02040503050406030204" pitchFamily="18" charset="0"/>
                                    </a:rPr>
                                  </m:ctrlPr>
                                </m:sSupPr>
                                <m:e>
                                  <m:r>
                                    <a:rPr lang="en-US" altLang="zh-TW" i="1">
                                      <a:latin typeface="Cambria Math" panose="02040503050406030204" pitchFamily="18" charset="0"/>
                                    </a:rPr>
                                    <m:t>𝐻</m:t>
                                  </m:r>
                                </m:e>
                                <m:sup>
                                  <m:r>
                                    <a:rPr lang="en-US" altLang="zh-TW" i="1">
                                      <a:latin typeface="Cambria Math" panose="02040503050406030204" pitchFamily="18" charset="0"/>
                                    </a:rPr>
                                    <m:t>′</m:t>
                                  </m:r>
                                </m:sup>
                              </m:sSup>
                              <m:r>
                                <a:rPr lang="en-US" altLang="zh-TW" i="1">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𝑊</m:t>
                                  </m:r>
                                </m:e>
                                <m:sup>
                                  <m:r>
                                    <a:rPr lang="en-US" altLang="zh-TW" i="1">
                                      <a:latin typeface="Cambria Math" panose="02040503050406030204" pitchFamily="18" charset="0"/>
                                    </a:rPr>
                                    <m:t>′</m:t>
                                  </m:r>
                                </m:sup>
                              </m:sSup>
                              <m:r>
                                <a:rPr lang="en-US" altLang="zh-TW" i="1">
                                  <a:latin typeface="Cambria Math" panose="02040503050406030204" pitchFamily="18" charset="0"/>
                                </a:rPr>
                                <m:t>×</m:t>
                              </m:r>
                              <m:r>
                                <a:rPr lang="en-US" altLang="zh-TW" i="1">
                                  <a:latin typeface="Cambria Math" panose="02040503050406030204" pitchFamily="18" charset="0"/>
                                </a:rPr>
                                <m:t>𝐶</m:t>
                              </m:r>
                            </m:e>
                            <m:sup>
                              <m:r>
                                <a:rPr lang="en-US" altLang="zh-TW" i="1">
                                  <a:latin typeface="Cambria Math" panose="02040503050406030204" pitchFamily="18" charset="0"/>
                                </a:rPr>
                                <m:t>′</m:t>
                              </m:r>
                            </m:sup>
                          </m:sSup>
                        </m:sup>
                      </m:sSup>
                    </m:oMath>
                  </m:oMathPara>
                </a14:m>
                <a:endParaRPr lang="zh-TW" altLang="en-US" dirty="0"/>
              </a:p>
            </p:txBody>
          </p:sp>
        </mc:Choice>
        <mc:Fallback xmlns="">
          <p:sp>
            <p:nvSpPr>
              <p:cNvPr id="9" name="文字方塊 8">
                <a:extLst>
                  <a:ext uri="{FF2B5EF4-FFF2-40B4-BE49-F238E27FC236}">
                    <a16:creationId xmlns:a16="http://schemas.microsoft.com/office/drawing/2014/main" id="{605DB055-E95D-400D-B76A-3EF5B260BF48}"/>
                  </a:ext>
                </a:extLst>
              </p:cNvPr>
              <p:cNvSpPr txBox="1">
                <a:spLocks noRot="1" noChangeAspect="1" noMove="1" noResize="1" noEditPoints="1" noAdjustHandles="1" noChangeArrowheads="1" noChangeShapeType="1" noTextEdit="1"/>
              </p:cNvSpPr>
              <p:nvPr/>
            </p:nvSpPr>
            <p:spPr>
              <a:xfrm>
                <a:off x="1203751" y="5386745"/>
                <a:ext cx="2005998" cy="429477"/>
              </a:xfrm>
              <a:prstGeom prst="rect">
                <a:avLst/>
              </a:prstGeom>
              <a:blipFill>
                <a:blip r:embed="rId3"/>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 name="文字方塊 9">
                <a:extLst>
                  <a:ext uri="{FF2B5EF4-FFF2-40B4-BE49-F238E27FC236}">
                    <a16:creationId xmlns:a16="http://schemas.microsoft.com/office/drawing/2014/main" id="{AFD42422-A6FF-4D23-A11E-772DD123B495}"/>
                  </a:ext>
                </a:extLst>
              </p:cNvPr>
              <p:cNvSpPr txBox="1"/>
              <p:nvPr/>
            </p:nvSpPr>
            <p:spPr>
              <a:xfrm>
                <a:off x="1203751" y="5950363"/>
                <a:ext cx="5767413" cy="434543"/>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TW" i="1">
                          <a:latin typeface="Cambria Math" panose="02040503050406030204" pitchFamily="18" charset="0"/>
                        </a:rPr>
                        <m:t>𝑌</m:t>
                      </m:r>
                      <m:r>
                        <a:rPr lang="en-US" altLang="zh-TW" i="1">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𝑅</m:t>
                          </m:r>
                        </m:e>
                        <m:sup>
                          <m:sSup>
                            <m:sSupPr>
                              <m:ctrlPr>
                                <a:rPr lang="zh-TW" altLang="zh-TW" i="1">
                                  <a:latin typeface="Cambria Math" panose="02040503050406030204" pitchFamily="18" charset="0"/>
                                </a:rPr>
                              </m:ctrlPr>
                            </m:sSupPr>
                            <m:e>
                              <m:r>
                                <a:rPr lang="en-US" altLang="zh-TW" i="1">
                                  <a:latin typeface="Cambria Math" panose="02040503050406030204" pitchFamily="18" charset="0"/>
                                </a:rPr>
                                <m:t>𝑊</m:t>
                              </m:r>
                            </m:e>
                            <m:sup>
                              <m:r>
                                <a:rPr lang="en-US" altLang="zh-TW" i="1">
                                  <a:latin typeface="Cambria Math" panose="02040503050406030204" pitchFamily="18" charset="0"/>
                                </a:rPr>
                                <m:t>′</m:t>
                              </m:r>
                            </m:sup>
                          </m:sSup>
                          <m:r>
                            <a:rPr lang="en-US" altLang="zh-TW" i="1">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𝐻</m:t>
                              </m:r>
                            </m:e>
                            <m:sup>
                              <m:r>
                                <a:rPr lang="en-US" altLang="zh-TW" i="1">
                                  <a:latin typeface="Cambria Math" panose="02040503050406030204" pitchFamily="18" charset="0"/>
                                </a:rPr>
                                <m:t>′</m:t>
                              </m:r>
                            </m:sup>
                          </m:sSup>
                          <m:r>
                            <a:rPr lang="en-US" altLang="zh-TW" i="1">
                              <a:latin typeface="Cambria Math" panose="02040503050406030204" pitchFamily="18" charset="0"/>
                            </a:rPr>
                            <m:t>×</m:t>
                          </m:r>
                          <m:sSup>
                            <m:sSupPr>
                              <m:ctrlPr>
                                <a:rPr lang="zh-TW" altLang="zh-TW" i="1">
                                  <a:latin typeface="Cambria Math" panose="02040503050406030204" pitchFamily="18" charset="0"/>
                                </a:rPr>
                              </m:ctrlPr>
                            </m:sSupPr>
                            <m:e>
                              <m:r>
                                <a:rPr lang="en-US" altLang="zh-TW" i="1">
                                  <a:latin typeface="Cambria Math" panose="02040503050406030204" pitchFamily="18" charset="0"/>
                                </a:rPr>
                                <m:t>𝐶</m:t>
                              </m:r>
                            </m:e>
                            <m:sup>
                              <m:r>
                                <a:rPr lang="en-US" altLang="zh-TW" i="1">
                                  <a:latin typeface="Cambria Math" panose="02040503050406030204" pitchFamily="18" charset="0"/>
                                </a:rPr>
                                <m:t>′</m:t>
                              </m:r>
                            </m:sup>
                          </m:sSup>
                        </m:sup>
                      </m:sSup>
                      <m:r>
                        <a:rPr lang="en-US" altLang="zh-TW" i="1">
                          <a:latin typeface="Cambria Math" panose="02040503050406030204" pitchFamily="18" charset="0"/>
                        </a:rPr>
                        <m:t>=</m:t>
                      </m:r>
                      <m:sSubSup>
                        <m:sSubSupPr>
                          <m:ctrlPr>
                            <a:rPr lang="zh-TW" altLang="zh-TW" i="1">
                              <a:latin typeface="Cambria Math" panose="02040503050406030204" pitchFamily="18" charset="0"/>
                            </a:rPr>
                          </m:ctrlPr>
                        </m:sSubSupPr>
                        <m:e>
                          <m:r>
                            <a:rPr lang="en-US" altLang="zh-TW" i="1">
                              <a:latin typeface="Cambria Math" panose="02040503050406030204" pitchFamily="18" charset="0"/>
                            </a:rPr>
                            <m:t>𝑈</m:t>
                          </m:r>
                        </m:e>
                        <m:sub>
                          <m:r>
                            <a:rPr lang="en-US" altLang="zh-TW" i="1">
                              <a:latin typeface="Cambria Math" panose="02040503050406030204" pitchFamily="18" charset="0"/>
                            </a:rPr>
                            <m:t>1</m:t>
                          </m:r>
                        </m:sub>
                        <m:sup>
                          <m:r>
                            <a:rPr lang="en-US" altLang="zh-TW" i="1">
                              <a:latin typeface="Cambria Math" panose="02040503050406030204" pitchFamily="18" charset="0"/>
                            </a:rPr>
                            <m:t>′</m:t>
                          </m:r>
                        </m:sup>
                      </m:sSubSup>
                      <m:r>
                        <a:rPr lang="en-US" altLang="zh-TW" i="1">
                          <a:latin typeface="Cambria Math" panose="02040503050406030204" pitchFamily="18" charset="0"/>
                        </a:rPr>
                        <m:t>+</m:t>
                      </m:r>
                      <m:sSubSup>
                        <m:sSubSupPr>
                          <m:ctrlPr>
                            <a:rPr lang="zh-TW" altLang="zh-TW" i="1">
                              <a:latin typeface="Cambria Math" panose="02040503050406030204" pitchFamily="18" charset="0"/>
                            </a:rPr>
                          </m:ctrlPr>
                        </m:sSubSupPr>
                        <m:e>
                          <m:r>
                            <a:rPr lang="en-US" altLang="zh-TW" i="1">
                              <a:latin typeface="Cambria Math" panose="02040503050406030204" pitchFamily="18" charset="0"/>
                            </a:rPr>
                            <m:t>𝑈</m:t>
                          </m:r>
                        </m:e>
                        <m:sub>
                          <m:r>
                            <a:rPr lang="en-US" altLang="zh-TW" i="1">
                              <a:latin typeface="Cambria Math" panose="02040503050406030204" pitchFamily="18" charset="0"/>
                            </a:rPr>
                            <m:t>2</m:t>
                          </m:r>
                        </m:sub>
                        <m:sup>
                          <m:r>
                            <a:rPr lang="en-US" altLang="zh-TW" i="1">
                              <a:latin typeface="Cambria Math" panose="02040503050406030204" pitchFamily="18" charset="0"/>
                            </a:rPr>
                            <m:t>′</m:t>
                          </m:r>
                        </m:sup>
                      </m:sSubSup>
                      <m:r>
                        <a:rPr lang="en-US" altLang="zh-TW" i="1">
                          <a:latin typeface="Cambria Math" panose="02040503050406030204" pitchFamily="18" charset="0"/>
                        </a:rPr>
                        <m:t>+</m:t>
                      </m:r>
                      <m:sSubSup>
                        <m:sSubSupPr>
                          <m:ctrlPr>
                            <a:rPr lang="zh-TW" altLang="zh-TW" i="1">
                              <a:latin typeface="Cambria Math" panose="02040503050406030204" pitchFamily="18" charset="0"/>
                            </a:rPr>
                          </m:ctrlPr>
                        </m:sSubSupPr>
                        <m:e>
                          <m:r>
                            <a:rPr lang="en-US" altLang="zh-TW" i="1">
                              <a:latin typeface="Cambria Math" panose="02040503050406030204" pitchFamily="18" charset="0"/>
                            </a:rPr>
                            <m:t>𝑈</m:t>
                          </m:r>
                        </m:e>
                        <m:sub>
                          <m:r>
                            <a:rPr lang="en-US" altLang="zh-TW" i="1">
                              <a:latin typeface="Cambria Math" panose="02040503050406030204" pitchFamily="18" charset="0"/>
                            </a:rPr>
                            <m:t>3</m:t>
                          </m:r>
                        </m:sub>
                        <m:sup>
                          <m:r>
                            <a:rPr lang="en-US" altLang="zh-TW" i="1">
                              <a:latin typeface="Cambria Math" panose="02040503050406030204" pitchFamily="18" charset="0"/>
                            </a:rPr>
                            <m:t>′</m:t>
                          </m:r>
                        </m:sup>
                      </m:sSubSup>
                      <m:r>
                        <a:rPr lang="en-US" altLang="zh-TW" i="1">
                          <a:latin typeface="Cambria Math" panose="02040503050406030204" pitchFamily="18" charset="0"/>
                        </a:rPr>
                        <m:t>=</m:t>
                      </m:r>
                      <m:r>
                        <a:rPr lang="en-US" altLang="zh-TW" i="1">
                          <a:latin typeface="Cambria Math" panose="02040503050406030204" pitchFamily="18" charset="0"/>
                        </a:rPr>
                        <m:t>𝑎</m:t>
                      </m:r>
                      <m:r>
                        <a:rPr lang="en-US" altLang="zh-TW" i="1">
                          <a:latin typeface="Cambria Math" panose="02040503050406030204" pitchFamily="18" charset="0"/>
                        </a:rPr>
                        <m:t>⨂</m:t>
                      </m:r>
                      <m:sSub>
                        <m:sSubPr>
                          <m:ctrlPr>
                            <a:rPr lang="zh-TW" altLang="zh-TW" i="1">
                              <a:latin typeface="Cambria Math" panose="02040503050406030204" pitchFamily="18" charset="0"/>
                            </a:rPr>
                          </m:ctrlPr>
                        </m:sSubPr>
                        <m:e>
                          <m:r>
                            <a:rPr lang="en-US" altLang="zh-TW" i="1">
                              <a:latin typeface="Cambria Math" panose="02040503050406030204" pitchFamily="18" charset="0"/>
                            </a:rPr>
                            <m:t>𝑈</m:t>
                          </m:r>
                        </m:e>
                        <m:sub>
                          <m:r>
                            <a:rPr lang="en-US" altLang="zh-TW" i="1">
                              <a:latin typeface="Cambria Math" panose="02040503050406030204" pitchFamily="18" charset="0"/>
                            </a:rPr>
                            <m:t>1</m:t>
                          </m:r>
                        </m:sub>
                      </m:sSub>
                      <m:r>
                        <a:rPr lang="en-US" altLang="zh-TW" i="1">
                          <a:latin typeface="Cambria Math" panose="02040503050406030204" pitchFamily="18" charset="0"/>
                        </a:rPr>
                        <m:t>+</m:t>
                      </m:r>
                      <m:r>
                        <a:rPr lang="en-US" altLang="zh-TW" i="1">
                          <a:latin typeface="Cambria Math" panose="02040503050406030204" pitchFamily="18" charset="0"/>
                        </a:rPr>
                        <m:t>𝑏</m:t>
                      </m:r>
                      <m:r>
                        <a:rPr lang="en-US" altLang="zh-TW" i="1">
                          <a:latin typeface="Cambria Math" panose="02040503050406030204" pitchFamily="18" charset="0"/>
                        </a:rPr>
                        <m:t>⨂</m:t>
                      </m:r>
                      <m:sSub>
                        <m:sSubPr>
                          <m:ctrlPr>
                            <a:rPr lang="zh-TW" altLang="zh-TW" i="1">
                              <a:latin typeface="Cambria Math" panose="02040503050406030204" pitchFamily="18" charset="0"/>
                            </a:rPr>
                          </m:ctrlPr>
                        </m:sSubPr>
                        <m:e>
                          <m:r>
                            <a:rPr lang="en-US" altLang="zh-TW" i="1">
                              <a:latin typeface="Cambria Math" panose="02040503050406030204" pitchFamily="18" charset="0"/>
                            </a:rPr>
                            <m:t>𝑈</m:t>
                          </m:r>
                        </m:e>
                        <m:sub>
                          <m:r>
                            <a:rPr lang="en-US" altLang="zh-TW" i="1">
                              <a:latin typeface="Cambria Math" panose="02040503050406030204" pitchFamily="18" charset="0"/>
                            </a:rPr>
                            <m:t>2</m:t>
                          </m:r>
                        </m:sub>
                      </m:sSub>
                      <m:r>
                        <a:rPr lang="en-US" altLang="zh-TW" i="1">
                          <a:latin typeface="Cambria Math" panose="02040503050406030204" pitchFamily="18" charset="0"/>
                        </a:rPr>
                        <m:t>+</m:t>
                      </m:r>
                      <m:r>
                        <a:rPr lang="en-US" altLang="zh-TW" i="1">
                          <a:latin typeface="Cambria Math" panose="02040503050406030204" pitchFamily="18" charset="0"/>
                        </a:rPr>
                        <m:t>𝑐</m:t>
                      </m:r>
                      <m:r>
                        <a:rPr lang="en-US" altLang="zh-TW" i="1">
                          <a:latin typeface="Cambria Math" panose="02040503050406030204" pitchFamily="18" charset="0"/>
                        </a:rPr>
                        <m:t>⨂</m:t>
                      </m:r>
                      <m:sSub>
                        <m:sSubPr>
                          <m:ctrlPr>
                            <a:rPr lang="zh-TW" altLang="zh-TW" i="1">
                              <a:latin typeface="Cambria Math" panose="02040503050406030204" pitchFamily="18" charset="0"/>
                            </a:rPr>
                          </m:ctrlPr>
                        </m:sSubPr>
                        <m:e>
                          <m:r>
                            <a:rPr lang="en-US" altLang="zh-TW" i="1">
                              <a:latin typeface="Cambria Math" panose="02040503050406030204" pitchFamily="18" charset="0"/>
                            </a:rPr>
                            <m:t>𝑈</m:t>
                          </m:r>
                        </m:e>
                        <m:sub>
                          <m:r>
                            <a:rPr lang="en-US" altLang="zh-TW" i="1">
                              <a:latin typeface="Cambria Math" panose="02040503050406030204" pitchFamily="18" charset="0"/>
                            </a:rPr>
                            <m:t>3</m:t>
                          </m:r>
                        </m:sub>
                      </m:sSub>
                    </m:oMath>
                  </m:oMathPara>
                </a14:m>
                <a:endParaRPr lang="zh-TW" altLang="en-US" dirty="0"/>
              </a:p>
            </p:txBody>
          </p:sp>
        </mc:Choice>
        <mc:Fallback xmlns="">
          <p:sp>
            <p:nvSpPr>
              <p:cNvPr id="10" name="文字方塊 9">
                <a:extLst>
                  <a:ext uri="{FF2B5EF4-FFF2-40B4-BE49-F238E27FC236}">
                    <a16:creationId xmlns:a16="http://schemas.microsoft.com/office/drawing/2014/main" id="{AFD42422-A6FF-4D23-A11E-772DD123B495}"/>
                  </a:ext>
                </a:extLst>
              </p:cNvPr>
              <p:cNvSpPr txBox="1">
                <a:spLocks noRot="1" noChangeAspect="1" noMove="1" noResize="1" noEditPoints="1" noAdjustHandles="1" noChangeArrowheads="1" noChangeShapeType="1" noTextEdit="1"/>
              </p:cNvSpPr>
              <p:nvPr/>
            </p:nvSpPr>
            <p:spPr>
              <a:xfrm>
                <a:off x="1203751" y="5950363"/>
                <a:ext cx="5767413" cy="434543"/>
              </a:xfrm>
              <a:prstGeom prst="rect">
                <a:avLst/>
              </a:prstGeom>
              <a:blipFill>
                <a:blip r:embed="rId4"/>
                <a:stretch>
                  <a:fillRect/>
                </a:stretch>
              </a:blipFill>
            </p:spPr>
            <p:txBody>
              <a:bodyPr/>
              <a:lstStyle/>
              <a:p>
                <a:r>
                  <a:rPr lang="zh-TW" altLang="en-US">
                    <a:noFill/>
                  </a:rPr>
                  <a:t> </a:t>
                </a:r>
              </a:p>
            </p:txBody>
          </p:sp>
        </mc:Fallback>
      </mc:AlternateContent>
      <p:pic>
        <p:nvPicPr>
          <p:cNvPr id="16" name="圖片 15">
            <a:extLst>
              <a:ext uri="{FF2B5EF4-FFF2-40B4-BE49-F238E27FC236}">
                <a16:creationId xmlns:a16="http://schemas.microsoft.com/office/drawing/2014/main" id="{59C3F9CA-E341-4172-B691-ACD5763F0BB5}"/>
              </a:ext>
            </a:extLst>
          </p:cNvPr>
          <p:cNvPicPr>
            <a:picLocks noChangeAspect="1"/>
          </p:cNvPicPr>
          <p:nvPr/>
        </p:nvPicPr>
        <p:blipFill>
          <a:blip r:embed="rId5"/>
          <a:stretch>
            <a:fillRect/>
          </a:stretch>
        </p:blipFill>
        <p:spPr>
          <a:xfrm>
            <a:off x="1206364" y="1156258"/>
            <a:ext cx="6731272" cy="3745157"/>
          </a:xfrm>
          <a:prstGeom prst="rect">
            <a:avLst/>
          </a:prstGeom>
        </p:spPr>
      </p:pic>
      <p:sp>
        <p:nvSpPr>
          <p:cNvPr id="3" name="投影片編號版面配置區 2">
            <a:extLst>
              <a:ext uri="{FF2B5EF4-FFF2-40B4-BE49-F238E27FC236}">
                <a16:creationId xmlns:a16="http://schemas.microsoft.com/office/drawing/2014/main" id="{B3C64757-9BA5-4100-9F46-27EA99FE1BFD}"/>
              </a:ext>
            </a:extLst>
          </p:cNvPr>
          <p:cNvSpPr>
            <a:spLocks noGrp="1"/>
          </p:cNvSpPr>
          <p:nvPr>
            <p:ph type="sldNum" sz="quarter" idx="12"/>
          </p:nvPr>
        </p:nvSpPr>
        <p:spPr/>
        <p:txBody>
          <a:bodyPr/>
          <a:lstStyle/>
          <a:p>
            <a:fld id="{73DA0BB7-265A-403C-9275-D587AB510EDC}" type="slidenum">
              <a:rPr lang="zh-TW" altLang="en-US" smtClean="0"/>
              <a:t>17</a:t>
            </a:fld>
            <a:endParaRPr lang="zh-TW" altLang="en-US"/>
          </a:p>
        </p:txBody>
      </p:sp>
      <p:sp>
        <p:nvSpPr>
          <p:cNvPr id="4" name="文字方塊 3">
            <a:extLst>
              <a:ext uri="{FF2B5EF4-FFF2-40B4-BE49-F238E27FC236}">
                <a16:creationId xmlns:a16="http://schemas.microsoft.com/office/drawing/2014/main" id="{84AFFADD-8E2A-475D-9CB2-B49D9054F27C}"/>
              </a:ext>
            </a:extLst>
          </p:cNvPr>
          <p:cNvSpPr txBox="1"/>
          <p:nvPr/>
        </p:nvSpPr>
        <p:spPr>
          <a:xfrm>
            <a:off x="1206364" y="5035332"/>
            <a:ext cx="838691" cy="369332"/>
          </a:xfrm>
          <a:prstGeom prst="rect">
            <a:avLst/>
          </a:prstGeom>
          <a:noFill/>
        </p:spPr>
        <p:txBody>
          <a:bodyPr wrap="none" rtlCol="0">
            <a:spAutoFit/>
          </a:bodyPr>
          <a:lstStyle/>
          <a:p>
            <a:r>
              <a:rPr lang="en-US" altLang="zh-TW" b="1" dirty="0"/>
              <a:t>Select:</a:t>
            </a:r>
            <a:endParaRPr lang="zh-TW" altLang="en-US" b="1" dirty="0"/>
          </a:p>
        </p:txBody>
      </p:sp>
    </p:spTree>
    <p:extLst>
      <p:ext uri="{BB962C8B-B14F-4D97-AF65-F5344CB8AC3E}">
        <p14:creationId xmlns:p14="http://schemas.microsoft.com/office/powerpoint/2010/main" val="3796606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E13DAB6-9024-48D7-892C-3A98136BA584}"/>
              </a:ext>
            </a:extLst>
          </p:cNvPr>
          <p:cNvSpPr>
            <a:spLocks noGrp="1"/>
          </p:cNvSpPr>
          <p:nvPr>
            <p:ph type="title"/>
          </p:nvPr>
        </p:nvSpPr>
        <p:spPr/>
        <p:txBody>
          <a:bodyPr>
            <a:normAutofit/>
          </a:bodyPr>
          <a:lstStyle/>
          <a:p>
            <a:pPr algn="l"/>
            <a:r>
              <a:rPr lang="en-US" altLang="zh-TW" sz="3600" dirty="0" err="1"/>
              <a:t>MRSKNet</a:t>
            </a:r>
            <a:endParaRPr lang="zh-TW" altLang="en-US" sz="3600" dirty="0"/>
          </a:p>
        </p:txBody>
      </p:sp>
      <p:pic>
        <p:nvPicPr>
          <p:cNvPr id="6" name="圖片 5">
            <a:extLst>
              <a:ext uri="{FF2B5EF4-FFF2-40B4-BE49-F238E27FC236}">
                <a16:creationId xmlns:a16="http://schemas.microsoft.com/office/drawing/2014/main" id="{091EB4C8-5C8E-4372-BE51-240015461A9E}"/>
              </a:ext>
            </a:extLst>
          </p:cNvPr>
          <p:cNvPicPr/>
          <p:nvPr/>
        </p:nvPicPr>
        <p:blipFill>
          <a:blip r:embed="rId3"/>
          <a:stretch>
            <a:fillRect/>
          </a:stretch>
        </p:blipFill>
        <p:spPr>
          <a:xfrm>
            <a:off x="318532" y="2132856"/>
            <a:ext cx="8664052" cy="3600400"/>
          </a:xfrm>
          <a:prstGeom prst="rect">
            <a:avLst/>
          </a:prstGeom>
        </p:spPr>
      </p:pic>
      <p:sp>
        <p:nvSpPr>
          <p:cNvPr id="3" name="投影片編號版面配置區 2">
            <a:extLst>
              <a:ext uri="{FF2B5EF4-FFF2-40B4-BE49-F238E27FC236}">
                <a16:creationId xmlns:a16="http://schemas.microsoft.com/office/drawing/2014/main" id="{186B1340-D17D-4DC0-A802-E4C127639263}"/>
              </a:ext>
            </a:extLst>
          </p:cNvPr>
          <p:cNvSpPr>
            <a:spLocks noGrp="1"/>
          </p:cNvSpPr>
          <p:nvPr>
            <p:ph type="sldNum" sz="quarter" idx="12"/>
          </p:nvPr>
        </p:nvSpPr>
        <p:spPr/>
        <p:txBody>
          <a:bodyPr/>
          <a:lstStyle/>
          <a:p>
            <a:fld id="{73DA0BB7-265A-403C-9275-D587AB510EDC}" type="slidenum">
              <a:rPr lang="zh-TW" altLang="en-US" smtClean="0"/>
              <a:t>18</a:t>
            </a:fld>
            <a:endParaRPr lang="zh-TW" altLang="en-US"/>
          </a:p>
        </p:txBody>
      </p:sp>
    </p:spTree>
    <p:extLst>
      <p:ext uri="{BB962C8B-B14F-4D97-AF65-F5344CB8AC3E}">
        <p14:creationId xmlns:p14="http://schemas.microsoft.com/office/powerpoint/2010/main" val="20470969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80A2D2C-895E-45C0-B859-04C416CB81A6}"/>
              </a:ext>
            </a:extLst>
          </p:cNvPr>
          <p:cNvSpPr>
            <a:spLocks noGrp="1"/>
          </p:cNvSpPr>
          <p:nvPr>
            <p:ph type="title"/>
          </p:nvPr>
        </p:nvSpPr>
        <p:spPr/>
        <p:txBody>
          <a:bodyPr>
            <a:normAutofit/>
          </a:bodyPr>
          <a:lstStyle/>
          <a:p>
            <a:pPr algn="l"/>
            <a:r>
              <a:rPr lang="en-US" altLang="zh-TW" sz="3600" b="1" dirty="0" err="1"/>
              <a:t>MRSKNet</a:t>
            </a:r>
            <a:endParaRPr lang="zh-TW" altLang="en-US" sz="3600" b="1" dirty="0"/>
          </a:p>
        </p:txBody>
      </p:sp>
      <mc:AlternateContent xmlns:mc="http://schemas.openxmlformats.org/markup-compatibility/2006" xmlns:a14="http://schemas.microsoft.com/office/drawing/2010/main">
        <mc:Choice Requires="a14">
          <p:graphicFrame>
            <p:nvGraphicFramePr>
              <p:cNvPr id="4" name="內容版面配置區 3">
                <a:extLst>
                  <a:ext uri="{FF2B5EF4-FFF2-40B4-BE49-F238E27FC236}">
                    <a16:creationId xmlns:a16="http://schemas.microsoft.com/office/drawing/2014/main" id="{DC720F95-4494-49D7-ADD5-9FD9F4FBC100}"/>
                  </a:ext>
                </a:extLst>
              </p:cNvPr>
              <p:cNvGraphicFramePr>
                <a:graphicFrameLocks noGrp="1"/>
              </p:cNvGraphicFramePr>
              <p:nvPr>
                <p:ph idx="1"/>
                <p:extLst/>
              </p:nvPr>
            </p:nvGraphicFramePr>
            <p:xfrm>
              <a:off x="465584" y="1556792"/>
              <a:ext cx="8229600" cy="4608513"/>
            </p:xfrm>
            <a:graphic>
              <a:graphicData uri="http://schemas.openxmlformats.org/drawingml/2006/table">
                <a:tbl>
                  <a:tblPr firstRow="1" firstCol="1" bandRow="1">
                    <a:tableStyleId>{5940675A-B579-460E-94D1-54222C63F5DA}</a:tableStyleId>
                  </a:tblPr>
                  <a:tblGrid>
                    <a:gridCol w="1545519">
                      <a:extLst>
                        <a:ext uri="{9D8B030D-6E8A-4147-A177-3AD203B41FA5}">
                          <a16:colId xmlns:a16="http://schemas.microsoft.com/office/drawing/2014/main" val="1054138402"/>
                        </a:ext>
                      </a:extLst>
                    </a:gridCol>
                    <a:gridCol w="1124163">
                      <a:extLst>
                        <a:ext uri="{9D8B030D-6E8A-4147-A177-3AD203B41FA5}">
                          <a16:colId xmlns:a16="http://schemas.microsoft.com/office/drawing/2014/main" val="3217212773"/>
                        </a:ext>
                      </a:extLst>
                    </a:gridCol>
                    <a:gridCol w="5559918">
                      <a:extLst>
                        <a:ext uri="{9D8B030D-6E8A-4147-A177-3AD203B41FA5}">
                          <a16:colId xmlns:a16="http://schemas.microsoft.com/office/drawing/2014/main" val="3744717539"/>
                        </a:ext>
                      </a:extLst>
                    </a:gridCol>
                  </a:tblGrid>
                  <a:tr h="512057">
                    <a:tc>
                      <a:txBody>
                        <a:bodyPr/>
                        <a:lstStyle/>
                        <a:p>
                          <a:pPr algn="ctr">
                            <a:lnSpc>
                              <a:spcPct val="100000"/>
                            </a:lnSpc>
                            <a:spcAft>
                              <a:spcPts val="0"/>
                            </a:spcAft>
                          </a:pPr>
                          <a:r>
                            <a:rPr lang="en-US" sz="1800" b="1" kern="100">
                              <a:effectLst/>
                            </a:rPr>
                            <a:t>Layer</a:t>
                          </a:r>
                          <a:endParaRPr lang="zh-TW" sz="1800" b="1"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b="1" kern="100">
                              <a:effectLst/>
                            </a:rPr>
                            <a:t>output</a:t>
                          </a:r>
                          <a:endParaRPr lang="zh-TW" sz="1800" b="1"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b="1" kern="100" dirty="0" err="1">
                              <a:effectLst/>
                            </a:rPr>
                            <a:t>MRSKNet</a:t>
                          </a:r>
                          <a:endParaRPr lang="zh-TW" sz="1800" b="1" kern="100" dirty="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256536351"/>
                      </a:ext>
                    </a:extLst>
                  </a:tr>
                  <a:tr h="512057">
                    <a:tc>
                      <a:txBody>
                        <a:bodyPr/>
                        <a:lstStyle/>
                        <a:p>
                          <a:pPr algn="ctr">
                            <a:lnSpc>
                              <a:spcPct val="100000"/>
                            </a:lnSpc>
                            <a:spcAft>
                              <a:spcPts val="0"/>
                            </a:spcAft>
                          </a:pPr>
                          <a:r>
                            <a:rPr lang="en-US" sz="1800" kern="100">
                              <a:effectLst/>
                            </a:rPr>
                            <a:t>RSK block</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14:m>
                            <m:oMathPara xmlns:m="http://schemas.openxmlformats.org/officeDocument/2006/math">
                              <m:oMathParaPr>
                                <m:jc m:val="centerGroup"/>
                              </m:oMathParaPr>
                              <m:oMath xmlns:m="http://schemas.openxmlformats.org/officeDocument/2006/math">
                                <m:r>
                                  <a:rPr lang="en-US" sz="1800" kern="100">
                                    <a:effectLst/>
                                    <a:latin typeface="Cambria Math" panose="02040503050406030204" pitchFamily="18" charset="0"/>
                                  </a:rPr>
                                  <m:t>16×16</m:t>
                                </m:r>
                              </m:oMath>
                            </m:oMathPara>
                          </a14:m>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14:m>
                            <m:oMath xmlns:m="http://schemas.openxmlformats.org/officeDocument/2006/math">
                              <m:r>
                                <m:rPr>
                                  <m:sty m:val="p"/>
                                </m:rPr>
                                <a:rPr lang="en-US" sz="1800" kern="100">
                                  <a:effectLst/>
                                  <a:latin typeface="Cambria Math" panose="02040503050406030204" pitchFamily="18" charset="0"/>
                                </a:rPr>
                                <m:t>M</m:t>
                              </m:r>
                            </m:oMath>
                          </a14:m>
                          <a:r>
                            <a:rPr lang="en-US" sz="1800" kern="100">
                              <a:effectLst/>
                            </a:rPr>
                            <a:t>=2, channels=32, stride=2, </a:t>
                          </a:r>
                          <a14:m>
                            <m:oMath xmlns:m="http://schemas.openxmlformats.org/officeDocument/2006/math">
                              <m:r>
                                <a:rPr lang="en-US" sz="1800" kern="100">
                                  <a:effectLst/>
                                  <a:latin typeface="Cambria Math" panose="02040503050406030204" pitchFamily="18" charset="0"/>
                                </a:rPr>
                                <m:t>𝑟</m:t>
                              </m:r>
                            </m:oMath>
                          </a14:m>
                          <a:r>
                            <a:rPr lang="en-US" sz="1800" kern="100">
                              <a:effectLst/>
                            </a:rPr>
                            <a:t>=8</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1405205876"/>
                      </a:ext>
                    </a:extLst>
                  </a:tr>
                  <a:tr h="512057">
                    <a:tc>
                      <a:txBody>
                        <a:bodyPr/>
                        <a:lstStyle/>
                        <a:p>
                          <a:pPr algn="ctr">
                            <a:lnSpc>
                              <a:spcPct val="100000"/>
                            </a:lnSpc>
                            <a:spcAft>
                              <a:spcPts val="0"/>
                            </a:spcAft>
                          </a:pPr>
                          <a:r>
                            <a:rPr lang="en-US" sz="1800" kern="100" dirty="0">
                              <a:effectLst/>
                            </a:rPr>
                            <a:t>RSK block</a:t>
                          </a:r>
                          <a:endParaRPr lang="zh-TW" sz="1800" kern="100" dirty="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14:m>
                            <m:oMathPara xmlns:m="http://schemas.openxmlformats.org/officeDocument/2006/math">
                              <m:oMathParaPr>
                                <m:jc m:val="centerGroup"/>
                              </m:oMathParaPr>
                              <m:oMath xmlns:m="http://schemas.openxmlformats.org/officeDocument/2006/math">
                                <m:r>
                                  <a:rPr lang="en-US" sz="1800" kern="100">
                                    <a:effectLst/>
                                    <a:latin typeface="Cambria Math" panose="02040503050406030204" pitchFamily="18" charset="0"/>
                                  </a:rPr>
                                  <m:t>16×16</m:t>
                                </m:r>
                              </m:oMath>
                            </m:oMathPara>
                          </a14:m>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14:m>
                            <m:oMath xmlns:m="http://schemas.openxmlformats.org/officeDocument/2006/math">
                              <m:r>
                                <m:rPr>
                                  <m:sty m:val="p"/>
                                </m:rPr>
                                <a:rPr lang="en-US" sz="1800" kern="100">
                                  <a:effectLst/>
                                  <a:latin typeface="Cambria Math" panose="02040503050406030204" pitchFamily="18" charset="0"/>
                                </a:rPr>
                                <m:t>M</m:t>
                              </m:r>
                            </m:oMath>
                          </a14:m>
                          <a:r>
                            <a:rPr lang="en-US" sz="1800" kern="100" dirty="0">
                              <a:effectLst/>
                            </a:rPr>
                            <a:t>=2, channels=32, stride=1, </a:t>
                          </a:r>
                          <a14:m>
                            <m:oMath xmlns:m="http://schemas.openxmlformats.org/officeDocument/2006/math">
                              <m:r>
                                <a:rPr lang="en-US" sz="1800" kern="100">
                                  <a:effectLst/>
                                  <a:latin typeface="Cambria Math" panose="02040503050406030204" pitchFamily="18" charset="0"/>
                                </a:rPr>
                                <m:t>𝑟</m:t>
                              </m:r>
                            </m:oMath>
                          </a14:m>
                          <a:r>
                            <a:rPr lang="en-US" sz="1800" kern="100" dirty="0">
                              <a:effectLst/>
                            </a:rPr>
                            <a:t>=8</a:t>
                          </a:r>
                          <a:endParaRPr lang="zh-TW" sz="1800" kern="100" dirty="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3312850754"/>
                      </a:ext>
                    </a:extLst>
                  </a:tr>
                  <a:tr h="512057">
                    <a:tc>
                      <a:txBody>
                        <a:bodyPr/>
                        <a:lstStyle/>
                        <a:p>
                          <a:pPr algn="ctr">
                            <a:lnSpc>
                              <a:spcPct val="100000"/>
                            </a:lnSpc>
                            <a:spcAft>
                              <a:spcPts val="0"/>
                            </a:spcAft>
                          </a:pPr>
                          <a:r>
                            <a:rPr lang="en-US" sz="1800" kern="100">
                              <a:effectLst/>
                            </a:rPr>
                            <a:t>Dropout</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kern="100">
                              <a:effectLst/>
                            </a:rPr>
                            <a:t> </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kern="100">
                              <a:effectLst/>
                            </a:rPr>
                            <a:t>dropout rate =0.2</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1397216455"/>
                      </a:ext>
                    </a:extLst>
                  </a:tr>
                  <a:tr h="512057">
                    <a:tc>
                      <a:txBody>
                        <a:bodyPr/>
                        <a:lstStyle/>
                        <a:p>
                          <a:pPr algn="ctr">
                            <a:lnSpc>
                              <a:spcPct val="100000"/>
                            </a:lnSpc>
                            <a:spcAft>
                              <a:spcPts val="0"/>
                            </a:spcAft>
                          </a:pPr>
                          <a:r>
                            <a:rPr lang="en-US" sz="1800" kern="100">
                              <a:effectLst/>
                            </a:rPr>
                            <a:t>RSK block</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14:m>
                            <m:oMathPara xmlns:m="http://schemas.openxmlformats.org/officeDocument/2006/math">
                              <m:oMathParaPr>
                                <m:jc m:val="centerGroup"/>
                              </m:oMathParaPr>
                              <m:oMath xmlns:m="http://schemas.openxmlformats.org/officeDocument/2006/math">
                                <m:r>
                                  <a:rPr lang="en-US" sz="1800" kern="100">
                                    <a:effectLst/>
                                    <a:latin typeface="Cambria Math" panose="02040503050406030204" pitchFamily="18" charset="0"/>
                                  </a:rPr>
                                  <m:t>8×8</m:t>
                                </m:r>
                              </m:oMath>
                            </m:oMathPara>
                          </a14:m>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14:m>
                            <m:oMath xmlns:m="http://schemas.openxmlformats.org/officeDocument/2006/math">
                              <m:r>
                                <m:rPr>
                                  <m:sty m:val="p"/>
                                </m:rPr>
                                <a:rPr lang="en-US" sz="1800" kern="100">
                                  <a:effectLst/>
                                  <a:latin typeface="Cambria Math" panose="02040503050406030204" pitchFamily="18" charset="0"/>
                                </a:rPr>
                                <m:t>M</m:t>
                              </m:r>
                            </m:oMath>
                          </a14:m>
                          <a:r>
                            <a:rPr lang="en-US" sz="1800" kern="100">
                              <a:effectLst/>
                            </a:rPr>
                            <a:t>=2, channels=64, stride=2, </a:t>
                          </a:r>
                          <a14:m>
                            <m:oMath xmlns:m="http://schemas.openxmlformats.org/officeDocument/2006/math">
                              <m:r>
                                <a:rPr lang="en-US" sz="1800" kern="100">
                                  <a:effectLst/>
                                  <a:latin typeface="Cambria Math" panose="02040503050406030204" pitchFamily="18" charset="0"/>
                                </a:rPr>
                                <m:t>𝑟</m:t>
                              </m:r>
                            </m:oMath>
                          </a14:m>
                          <a:r>
                            <a:rPr lang="en-US" sz="1800" kern="100">
                              <a:effectLst/>
                            </a:rPr>
                            <a:t>=8</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209426093"/>
                      </a:ext>
                    </a:extLst>
                  </a:tr>
                  <a:tr h="512057">
                    <a:tc>
                      <a:txBody>
                        <a:bodyPr/>
                        <a:lstStyle/>
                        <a:p>
                          <a:pPr algn="ctr">
                            <a:lnSpc>
                              <a:spcPct val="100000"/>
                            </a:lnSpc>
                            <a:spcAft>
                              <a:spcPts val="0"/>
                            </a:spcAft>
                          </a:pPr>
                          <a:r>
                            <a:rPr lang="en-US" sz="1800" kern="100">
                              <a:effectLst/>
                            </a:rPr>
                            <a:t>RSK block</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14:m>
                            <m:oMathPara xmlns:m="http://schemas.openxmlformats.org/officeDocument/2006/math">
                              <m:oMathParaPr>
                                <m:jc m:val="centerGroup"/>
                              </m:oMathParaPr>
                              <m:oMath xmlns:m="http://schemas.openxmlformats.org/officeDocument/2006/math">
                                <m:r>
                                  <a:rPr lang="en-US" sz="1800" kern="100">
                                    <a:effectLst/>
                                    <a:latin typeface="Cambria Math" panose="02040503050406030204" pitchFamily="18" charset="0"/>
                                  </a:rPr>
                                  <m:t>8×8</m:t>
                                </m:r>
                              </m:oMath>
                            </m:oMathPara>
                          </a14:m>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14:m>
                            <m:oMath xmlns:m="http://schemas.openxmlformats.org/officeDocument/2006/math">
                              <m:r>
                                <m:rPr>
                                  <m:sty m:val="p"/>
                                </m:rPr>
                                <a:rPr lang="en-US" sz="1800" kern="100">
                                  <a:effectLst/>
                                  <a:latin typeface="Cambria Math" panose="02040503050406030204" pitchFamily="18" charset="0"/>
                                </a:rPr>
                                <m:t>M</m:t>
                              </m:r>
                            </m:oMath>
                          </a14:m>
                          <a:r>
                            <a:rPr lang="en-US" sz="1800" kern="100">
                              <a:effectLst/>
                            </a:rPr>
                            <a:t>=2, channels=64, stride=1, </a:t>
                          </a:r>
                          <a14:m>
                            <m:oMath xmlns:m="http://schemas.openxmlformats.org/officeDocument/2006/math">
                              <m:r>
                                <a:rPr lang="en-US" sz="1800" kern="100">
                                  <a:effectLst/>
                                  <a:latin typeface="Cambria Math" panose="02040503050406030204" pitchFamily="18" charset="0"/>
                                </a:rPr>
                                <m:t>𝑟</m:t>
                              </m:r>
                            </m:oMath>
                          </a14:m>
                          <a:r>
                            <a:rPr lang="en-US" sz="1800" kern="100">
                              <a:effectLst/>
                            </a:rPr>
                            <a:t>=8</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1574693735"/>
                      </a:ext>
                    </a:extLst>
                  </a:tr>
                  <a:tr h="512057">
                    <a:tc>
                      <a:txBody>
                        <a:bodyPr/>
                        <a:lstStyle/>
                        <a:p>
                          <a:pPr algn="ctr">
                            <a:lnSpc>
                              <a:spcPct val="100000"/>
                            </a:lnSpc>
                            <a:spcAft>
                              <a:spcPts val="0"/>
                            </a:spcAft>
                          </a:pPr>
                          <a:r>
                            <a:rPr lang="en-US" sz="1800" kern="100">
                              <a:effectLst/>
                            </a:rPr>
                            <a:t>Dropout</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kern="100">
                              <a:effectLst/>
                            </a:rPr>
                            <a:t> </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kern="100">
                              <a:effectLst/>
                            </a:rPr>
                            <a:t>dropout rate =0.2</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1840149363"/>
                      </a:ext>
                    </a:extLst>
                  </a:tr>
                  <a:tr h="512057">
                    <a:tc>
                      <a:txBody>
                        <a:bodyPr/>
                        <a:lstStyle/>
                        <a:p>
                          <a:pPr algn="ctr">
                            <a:lnSpc>
                              <a:spcPct val="100000"/>
                            </a:lnSpc>
                            <a:spcAft>
                              <a:spcPts val="0"/>
                            </a:spcAft>
                          </a:pPr>
                          <a:r>
                            <a:rPr lang="en-US" sz="1800" kern="100">
                              <a:effectLst/>
                            </a:rPr>
                            <a:t>Output layer</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14:m>
                            <m:oMathPara xmlns:m="http://schemas.openxmlformats.org/officeDocument/2006/math">
                              <m:oMathParaPr>
                                <m:jc m:val="centerGroup"/>
                              </m:oMathParaPr>
                              <m:oMath xmlns:m="http://schemas.openxmlformats.org/officeDocument/2006/math">
                                <m:r>
                                  <a:rPr lang="en-US" sz="1800" kern="100">
                                    <a:effectLst/>
                                    <a:latin typeface="Cambria Math" panose="02040503050406030204" pitchFamily="18" charset="0"/>
                                  </a:rPr>
                                  <m:t>1×1</m:t>
                                </m:r>
                              </m:oMath>
                            </m:oMathPara>
                          </a14:m>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14:m>
                            <m:oMath xmlns:m="http://schemas.openxmlformats.org/officeDocument/2006/math">
                              <m:r>
                                <a:rPr lang="en-US" sz="1800" kern="100">
                                  <a:effectLst/>
                                  <a:latin typeface="Cambria Math" panose="02040503050406030204" pitchFamily="18" charset="0"/>
                                </a:rPr>
                                <m:t>1×1</m:t>
                              </m:r>
                            </m:oMath>
                          </a14:m>
                          <a:r>
                            <a:rPr lang="en-US" sz="1800" kern="100">
                              <a:effectLst/>
                            </a:rPr>
                            <a:t> GMP, 1D FC layer, sigmoid</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4290321706"/>
                      </a:ext>
                    </a:extLst>
                  </a:tr>
                  <a:tr h="512057">
                    <a:tc gridSpan="2">
                      <a:txBody>
                        <a:bodyPr/>
                        <a:lstStyle/>
                        <a:p>
                          <a:pPr algn="ctr">
                            <a:lnSpc>
                              <a:spcPct val="100000"/>
                            </a:lnSpc>
                            <a:spcAft>
                              <a:spcPts val="0"/>
                            </a:spcAft>
                          </a:pPr>
                          <a:r>
                            <a:rPr lang="en-US" sz="1800" kern="100" dirty="0">
                              <a:effectLst/>
                            </a:rPr>
                            <a:t>Parameter number</a:t>
                          </a:r>
                          <a:endParaRPr lang="zh-TW" sz="1800" kern="100" dirty="0">
                            <a:effectLst/>
                            <a:latin typeface="Times New Roman" panose="02020603050405020304" pitchFamily="18" charset="0"/>
                            <a:ea typeface="標楷體" panose="03000509000000000000" pitchFamily="65" charset="-120"/>
                          </a:endParaRPr>
                        </a:p>
                      </a:txBody>
                      <a:tcPr marL="68580" marR="68580" marT="0" marB="0" anchor="ctr"/>
                    </a:tc>
                    <a:tc hMerge="1">
                      <a:txBody>
                        <a:bodyPr/>
                        <a:lstStyle/>
                        <a:p>
                          <a:endParaRPr lang="zh-TW" altLang="en-US"/>
                        </a:p>
                      </a:txBody>
                      <a:tcPr/>
                    </a:tc>
                    <a:tc>
                      <a:txBody>
                        <a:bodyPr/>
                        <a:lstStyle/>
                        <a:p>
                          <a:pPr algn="ctr">
                            <a:lnSpc>
                              <a:spcPct val="100000"/>
                            </a:lnSpc>
                            <a:spcAft>
                              <a:spcPts val="0"/>
                            </a:spcAft>
                          </a:pPr>
                          <a:r>
                            <a:rPr lang="en-US" sz="1800" kern="100" dirty="0">
                              <a:effectLst/>
                            </a:rPr>
                            <a:t>114K</a:t>
                          </a:r>
                          <a:endParaRPr lang="zh-TW" sz="1800" kern="100" dirty="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1721520199"/>
                      </a:ext>
                    </a:extLst>
                  </a:tr>
                </a:tbl>
              </a:graphicData>
            </a:graphic>
          </p:graphicFrame>
        </mc:Choice>
        <mc:Fallback xmlns="">
          <p:graphicFrame>
            <p:nvGraphicFramePr>
              <p:cNvPr id="4" name="內容版面配置區 3">
                <a:extLst>
                  <a:ext uri="{FF2B5EF4-FFF2-40B4-BE49-F238E27FC236}">
                    <a16:creationId xmlns:a16="http://schemas.microsoft.com/office/drawing/2014/main" id="{DC720F95-4494-49D7-ADD5-9FD9F4FBC100}"/>
                  </a:ext>
                </a:extLst>
              </p:cNvPr>
              <p:cNvGraphicFramePr>
                <a:graphicFrameLocks noGrp="1"/>
              </p:cNvGraphicFramePr>
              <p:nvPr>
                <p:ph idx="1"/>
                <p:extLst>
                  <p:ext uri="{D42A27DB-BD31-4B8C-83A1-F6EECF244321}">
                    <p14:modId xmlns:p14="http://schemas.microsoft.com/office/powerpoint/2010/main" val="3831085716"/>
                  </p:ext>
                </p:extLst>
              </p:nvPr>
            </p:nvGraphicFramePr>
            <p:xfrm>
              <a:off x="465584" y="1556792"/>
              <a:ext cx="8229600" cy="4608513"/>
            </p:xfrm>
            <a:graphic>
              <a:graphicData uri="http://schemas.openxmlformats.org/drawingml/2006/table">
                <a:tbl>
                  <a:tblPr firstRow="1" firstCol="1" bandRow="1">
                    <a:tableStyleId>{5940675A-B579-460E-94D1-54222C63F5DA}</a:tableStyleId>
                  </a:tblPr>
                  <a:tblGrid>
                    <a:gridCol w="1545519">
                      <a:extLst>
                        <a:ext uri="{9D8B030D-6E8A-4147-A177-3AD203B41FA5}">
                          <a16:colId xmlns:a16="http://schemas.microsoft.com/office/drawing/2014/main" val="1054138402"/>
                        </a:ext>
                      </a:extLst>
                    </a:gridCol>
                    <a:gridCol w="1124163">
                      <a:extLst>
                        <a:ext uri="{9D8B030D-6E8A-4147-A177-3AD203B41FA5}">
                          <a16:colId xmlns:a16="http://schemas.microsoft.com/office/drawing/2014/main" val="3217212773"/>
                        </a:ext>
                      </a:extLst>
                    </a:gridCol>
                    <a:gridCol w="5559918">
                      <a:extLst>
                        <a:ext uri="{9D8B030D-6E8A-4147-A177-3AD203B41FA5}">
                          <a16:colId xmlns:a16="http://schemas.microsoft.com/office/drawing/2014/main" val="3744717539"/>
                        </a:ext>
                      </a:extLst>
                    </a:gridCol>
                  </a:tblGrid>
                  <a:tr h="512057">
                    <a:tc>
                      <a:txBody>
                        <a:bodyPr/>
                        <a:lstStyle/>
                        <a:p>
                          <a:pPr algn="ctr">
                            <a:lnSpc>
                              <a:spcPct val="100000"/>
                            </a:lnSpc>
                            <a:spcAft>
                              <a:spcPts val="0"/>
                            </a:spcAft>
                          </a:pPr>
                          <a:r>
                            <a:rPr lang="en-US" sz="1800" b="1" kern="100">
                              <a:effectLst/>
                            </a:rPr>
                            <a:t>Layer</a:t>
                          </a:r>
                          <a:endParaRPr lang="zh-TW" sz="1800" b="1"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b="1" kern="100">
                              <a:effectLst/>
                            </a:rPr>
                            <a:t>output</a:t>
                          </a:r>
                          <a:endParaRPr lang="zh-TW" sz="1800" b="1"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b="1" kern="100" dirty="0" err="1">
                              <a:effectLst/>
                            </a:rPr>
                            <a:t>MRSKNet</a:t>
                          </a:r>
                          <a:endParaRPr lang="zh-TW" sz="1800" b="1" kern="100" dirty="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256536351"/>
                      </a:ext>
                    </a:extLst>
                  </a:tr>
                  <a:tr h="512057">
                    <a:tc>
                      <a:txBody>
                        <a:bodyPr/>
                        <a:lstStyle/>
                        <a:p>
                          <a:pPr algn="ctr">
                            <a:lnSpc>
                              <a:spcPct val="100000"/>
                            </a:lnSpc>
                            <a:spcAft>
                              <a:spcPts val="0"/>
                            </a:spcAft>
                          </a:pPr>
                          <a:r>
                            <a:rPr lang="en-US" sz="1800" kern="100">
                              <a:effectLst/>
                            </a:rPr>
                            <a:t>RSK block</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endParaRPr lang="zh-TW"/>
                        </a:p>
                      </a:txBody>
                      <a:tcPr marL="68580" marR="68580" marT="0" marB="0" anchor="ctr">
                        <a:blipFill>
                          <a:blip r:embed="rId3"/>
                          <a:stretch>
                            <a:fillRect l="-138587" t="-101190" r="-497283" b="-704762"/>
                          </a:stretch>
                        </a:blipFill>
                      </a:tcPr>
                    </a:tc>
                    <a:tc>
                      <a:txBody>
                        <a:bodyPr/>
                        <a:lstStyle/>
                        <a:p>
                          <a:endParaRPr lang="zh-TW"/>
                        </a:p>
                      </a:txBody>
                      <a:tcPr marL="68580" marR="68580" marT="0" marB="0" anchor="ctr">
                        <a:blipFill>
                          <a:blip r:embed="rId3"/>
                          <a:stretch>
                            <a:fillRect l="-48083" t="-101190" r="-219" b="-704762"/>
                          </a:stretch>
                        </a:blipFill>
                      </a:tcPr>
                    </a:tc>
                    <a:extLst>
                      <a:ext uri="{0D108BD9-81ED-4DB2-BD59-A6C34878D82A}">
                        <a16:rowId xmlns:a16="http://schemas.microsoft.com/office/drawing/2014/main" val="1405205876"/>
                      </a:ext>
                    </a:extLst>
                  </a:tr>
                  <a:tr h="512057">
                    <a:tc>
                      <a:txBody>
                        <a:bodyPr/>
                        <a:lstStyle/>
                        <a:p>
                          <a:pPr algn="ctr">
                            <a:lnSpc>
                              <a:spcPct val="100000"/>
                            </a:lnSpc>
                            <a:spcAft>
                              <a:spcPts val="0"/>
                            </a:spcAft>
                          </a:pPr>
                          <a:r>
                            <a:rPr lang="en-US" sz="1800" kern="100" dirty="0">
                              <a:effectLst/>
                            </a:rPr>
                            <a:t>RSK block</a:t>
                          </a:r>
                          <a:endParaRPr lang="zh-TW" sz="1800" kern="100" dirty="0">
                            <a:effectLst/>
                            <a:latin typeface="Times New Roman" panose="02020603050405020304" pitchFamily="18" charset="0"/>
                            <a:ea typeface="標楷體" panose="03000509000000000000" pitchFamily="65" charset="-120"/>
                          </a:endParaRPr>
                        </a:p>
                      </a:txBody>
                      <a:tcPr marL="68580" marR="68580" marT="0" marB="0" anchor="ctr"/>
                    </a:tc>
                    <a:tc>
                      <a:txBody>
                        <a:bodyPr/>
                        <a:lstStyle/>
                        <a:p>
                          <a:endParaRPr lang="zh-TW"/>
                        </a:p>
                      </a:txBody>
                      <a:tcPr marL="68580" marR="68580" marT="0" marB="0" anchor="ctr">
                        <a:blipFill>
                          <a:blip r:embed="rId3"/>
                          <a:stretch>
                            <a:fillRect l="-138587" t="-201190" r="-497283" b="-604762"/>
                          </a:stretch>
                        </a:blipFill>
                      </a:tcPr>
                    </a:tc>
                    <a:tc>
                      <a:txBody>
                        <a:bodyPr/>
                        <a:lstStyle/>
                        <a:p>
                          <a:endParaRPr lang="zh-TW"/>
                        </a:p>
                      </a:txBody>
                      <a:tcPr marL="68580" marR="68580" marT="0" marB="0" anchor="ctr">
                        <a:blipFill>
                          <a:blip r:embed="rId3"/>
                          <a:stretch>
                            <a:fillRect l="-48083" t="-201190" r="-219" b="-604762"/>
                          </a:stretch>
                        </a:blipFill>
                      </a:tcPr>
                    </a:tc>
                    <a:extLst>
                      <a:ext uri="{0D108BD9-81ED-4DB2-BD59-A6C34878D82A}">
                        <a16:rowId xmlns:a16="http://schemas.microsoft.com/office/drawing/2014/main" val="3312850754"/>
                      </a:ext>
                    </a:extLst>
                  </a:tr>
                  <a:tr h="512057">
                    <a:tc>
                      <a:txBody>
                        <a:bodyPr/>
                        <a:lstStyle/>
                        <a:p>
                          <a:pPr algn="ctr">
                            <a:lnSpc>
                              <a:spcPct val="100000"/>
                            </a:lnSpc>
                            <a:spcAft>
                              <a:spcPts val="0"/>
                            </a:spcAft>
                          </a:pPr>
                          <a:r>
                            <a:rPr lang="en-US" sz="1800" kern="100">
                              <a:effectLst/>
                            </a:rPr>
                            <a:t>Dropout</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kern="100">
                              <a:effectLst/>
                            </a:rPr>
                            <a:t> </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kern="100">
                              <a:effectLst/>
                            </a:rPr>
                            <a:t>dropout rate =0.2</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1397216455"/>
                      </a:ext>
                    </a:extLst>
                  </a:tr>
                  <a:tr h="512057">
                    <a:tc>
                      <a:txBody>
                        <a:bodyPr/>
                        <a:lstStyle/>
                        <a:p>
                          <a:pPr algn="ctr">
                            <a:lnSpc>
                              <a:spcPct val="100000"/>
                            </a:lnSpc>
                            <a:spcAft>
                              <a:spcPts val="0"/>
                            </a:spcAft>
                          </a:pPr>
                          <a:r>
                            <a:rPr lang="en-US" sz="1800" kern="100">
                              <a:effectLst/>
                            </a:rPr>
                            <a:t>RSK block</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endParaRPr lang="zh-TW"/>
                        </a:p>
                      </a:txBody>
                      <a:tcPr marL="68580" marR="68580" marT="0" marB="0" anchor="ctr">
                        <a:blipFill>
                          <a:blip r:embed="rId3"/>
                          <a:stretch>
                            <a:fillRect l="-138587" t="-396471" r="-497283" b="-398824"/>
                          </a:stretch>
                        </a:blipFill>
                      </a:tcPr>
                    </a:tc>
                    <a:tc>
                      <a:txBody>
                        <a:bodyPr/>
                        <a:lstStyle/>
                        <a:p>
                          <a:endParaRPr lang="zh-TW"/>
                        </a:p>
                      </a:txBody>
                      <a:tcPr marL="68580" marR="68580" marT="0" marB="0" anchor="ctr">
                        <a:blipFill>
                          <a:blip r:embed="rId3"/>
                          <a:stretch>
                            <a:fillRect l="-48083" t="-396471" r="-219" b="-398824"/>
                          </a:stretch>
                        </a:blipFill>
                      </a:tcPr>
                    </a:tc>
                    <a:extLst>
                      <a:ext uri="{0D108BD9-81ED-4DB2-BD59-A6C34878D82A}">
                        <a16:rowId xmlns:a16="http://schemas.microsoft.com/office/drawing/2014/main" val="209426093"/>
                      </a:ext>
                    </a:extLst>
                  </a:tr>
                  <a:tr h="512057">
                    <a:tc>
                      <a:txBody>
                        <a:bodyPr/>
                        <a:lstStyle/>
                        <a:p>
                          <a:pPr algn="ctr">
                            <a:lnSpc>
                              <a:spcPct val="100000"/>
                            </a:lnSpc>
                            <a:spcAft>
                              <a:spcPts val="0"/>
                            </a:spcAft>
                          </a:pPr>
                          <a:r>
                            <a:rPr lang="en-US" sz="1800" kern="100">
                              <a:effectLst/>
                            </a:rPr>
                            <a:t>RSK block</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endParaRPr lang="zh-TW"/>
                        </a:p>
                      </a:txBody>
                      <a:tcPr marL="68580" marR="68580" marT="0" marB="0" anchor="ctr">
                        <a:blipFill>
                          <a:blip r:embed="rId3"/>
                          <a:stretch>
                            <a:fillRect l="-138587" t="-502381" r="-497283" b="-303571"/>
                          </a:stretch>
                        </a:blipFill>
                      </a:tcPr>
                    </a:tc>
                    <a:tc>
                      <a:txBody>
                        <a:bodyPr/>
                        <a:lstStyle/>
                        <a:p>
                          <a:endParaRPr lang="zh-TW"/>
                        </a:p>
                      </a:txBody>
                      <a:tcPr marL="68580" marR="68580" marT="0" marB="0" anchor="ctr">
                        <a:blipFill>
                          <a:blip r:embed="rId3"/>
                          <a:stretch>
                            <a:fillRect l="-48083" t="-502381" r="-219" b="-303571"/>
                          </a:stretch>
                        </a:blipFill>
                      </a:tcPr>
                    </a:tc>
                    <a:extLst>
                      <a:ext uri="{0D108BD9-81ED-4DB2-BD59-A6C34878D82A}">
                        <a16:rowId xmlns:a16="http://schemas.microsoft.com/office/drawing/2014/main" val="1574693735"/>
                      </a:ext>
                    </a:extLst>
                  </a:tr>
                  <a:tr h="512057">
                    <a:tc>
                      <a:txBody>
                        <a:bodyPr/>
                        <a:lstStyle/>
                        <a:p>
                          <a:pPr algn="ctr">
                            <a:lnSpc>
                              <a:spcPct val="100000"/>
                            </a:lnSpc>
                            <a:spcAft>
                              <a:spcPts val="0"/>
                            </a:spcAft>
                          </a:pPr>
                          <a:r>
                            <a:rPr lang="en-US" sz="1800" kern="100">
                              <a:effectLst/>
                            </a:rPr>
                            <a:t>Dropout</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kern="100">
                              <a:effectLst/>
                            </a:rPr>
                            <a:t> </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pPr algn="ctr">
                            <a:lnSpc>
                              <a:spcPct val="100000"/>
                            </a:lnSpc>
                            <a:spcAft>
                              <a:spcPts val="0"/>
                            </a:spcAft>
                          </a:pPr>
                          <a:r>
                            <a:rPr lang="en-US" sz="1800" kern="100">
                              <a:effectLst/>
                            </a:rPr>
                            <a:t>dropout rate =0.2</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1840149363"/>
                      </a:ext>
                    </a:extLst>
                  </a:tr>
                  <a:tr h="512057">
                    <a:tc>
                      <a:txBody>
                        <a:bodyPr/>
                        <a:lstStyle/>
                        <a:p>
                          <a:pPr algn="ctr">
                            <a:lnSpc>
                              <a:spcPct val="100000"/>
                            </a:lnSpc>
                            <a:spcAft>
                              <a:spcPts val="0"/>
                            </a:spcAft>
                          </a:pPr>
                          <a:r>
                            <a:rPr lang="en-US" sz="1800" kern="100">
                              <a:effectLst/>
                            </a:rPr>
                            <a:t>Output layer</a:t>
                          </a:r>
                          <a:endParaRPr lang="zh-TW" sz="1800" kern="100">
                            <a:effectLst/>
                            <a:latin typeface="Times New Roman" panose="02020603050405020304" pitchFamily="18" charset="0"/>
                            <a:ea typeface="標楷體" panose="03000509000000000000" pitchFamily="65" charset="-120"/>
                          </a:endParaRPr>
                        </a:p>
                      </a:txBody>
                      <a:tcPr marL="68580" marR="68580" marT="0" marB="0" anchor="ctr"/>
                    </a:tc>
                    <a:tc>
                      <a:txBody>
                        <a:bodyPr/>
                        <a:lstStyle/>
                        <a:p>
                          <a:endParaRPr lang="zh-TW"/>
                        </a:p>
                      </a:txBody>
                      <a:tcPr marL="68580" marR="68580" marT="0" marB="0" anchor="ctr">
                        <a:blipFill>
                          <a:blip r:embed="rId3"/>
                          <a:stretch>
                            <a:fillRect l="-138587" t="-702381" r="-497283" b="-103571"/>
                          </a:stretch>
                        </a:blipFill>
                      </a:tcPr>
                    </a:tc>
                    <a:tc>
                      <a:txBody>
                        <a:bodyPr/>
                        <a:lstStyle/>
                        <a:p>
                          <a:endParaRPr lang="zh-TW"/>
                        </a:p>
                      </a:txBody>
                      <a:tcPr marL="68580" marR="68580" marT="0" marB="0" anchor="ctr">
                        <a:blipFill>
                          <a:blip r:embed="rId3"/>
                          <a:stretch>
                            <a:fillRect l="-48083" t="-702381" r="-219" b="-103571"/>
                          </a:stretch>
                        </a:blipFill>
                      </a:tcPr>
                    </a:tc>
                    <a:extLst>
                      <a:ext uri="{0D108BD9-81ED-4DB2-BD59-A6C34878D82A}">
                        <a16:rowId xmlns:a16="http://schemas.microsoft.com/office/drawing/2014/main" val="4290321706"/>
                      </a:ext>
                    </a:extLst>
                  </a:tr>
                  <a:tr h="512057">
                    <a:tc gridSpan="2">
                      <a:txBody>
                        <a:bodyPr/>
                        <a:lstStyle/>
                        <a:p>
                          <a:pPr algn="ctr">
                            <a:lnSpc>
                              <a:spcPct val="100000"/>
                            </a:lnSpc>
                            <a:spcAft>
                              <a:spcPts val="0"/>
                            </a:spcAft>
                          </a:pPr>
                          <a:r>
                            <a:rPr lang="en-US" sz="1800" kern="100" dirty="0">
                              <a:effectLst/>
                            </a:rPr>
                            <a:t>Parameter number</a:t>
                          </a:r>
                          <a:endParaRPr lang="zh-TW" sz="1800" kern="100" dirty="0">
                            <a:effectLst/>
                            <a:latin typeface="Times New Roman" panose="02020603050405020304" pitchFamily="18" charset="0"/>
                            <a:ea typeface="標楷體" panose="03000509000000000000" pitchFamily="65" charset="-120"/>
                          </a:endParaRPr>
                        </a:p>
                      </a:txBody>
                      <a:tcPr marL="68580" marR="68580" marT="0" marB="0" anchor="ctr"/>
                    </a:tc>
                    <a:tc hMerge="1">
                      <a:txBody>
                        <a:bodyPr/>
                        <a:lstStyle/>
                        <a:p>
                          <a:endParaRPr lang="zh-TW" altLang="en-US"/>
                        </a:p>
                      </a:txBody>
                      <a:tcPr/>
                    </a:tc>
                    <a:tc>
                      <a:txBody>
                        <a:bodyPr/>
                        <a:lstStyle/>
                        <a:p>
                          <a:pPr algn="ctr">
                            <a:lnSpc>
                              <a:spcPct val="100000"/>
                            </a:lnSpc>
                            <a:spcAft>
                              <a:spcPts val="0"/>
                            </a:spcAft>
                          </a:pPr>
                          <a:r>
                            <a:rPr lang="en-US" sz="1800" kern="100" dirty="0">
                              <a:effectLst/>
                            </a:rPr>
                            <a:t>114K</a:t>
                          </a:r>
                          <a:endParaRPr lang="zh-TW" sz="1800" kern="100" dirty="0">
                            <a:effectLst/>
                            <a:latin typeface="Times New Roman" panose="02020603050405020304" pitchFamily="18" charset="0"/>
                            <a:ea typeface="標楷體" panose="03000509000000000000" pitchFamily="65" charset="-120"/>
                          </a:endParaRPr>
                        </a:p>
                      </a:txBody>
                      <a:tcPr marL="68580" marR="68580" marT="0" marB="0" anchor="ctr"/>
                    </a:tc>
                    <a:extLst>
                      <a:ext uri="{0D108BD9-81ED-4DB2-BD59-A6C34878D82A}">
                        <a16:rowId xmlns:a16="http://schemas.microsoft.com/office/drawing/2014/main" val="1721520199"/>
                      </a:ext>
                    </a:extLst>
                  </a:tr>
                </a:tbl>
              </a:graphicData>
            </a:graphic>
          </p:graphicFrame>
        </mc:Fallback>
      </mc:AlternateContent>
      <p:sp>
        <p:nvSpPr>
          <p:cNvPr id="3" name="投影片編號版面配置區 2">
            <a:extLst>
              <a:ext uri="{FF2B5EF4-FFF2-40B4-BE49-F238E27FC236}">
                <a16:creationId xmlns:a16="http://schemas.microsoft.com/office/drawing/2014/main" id="{A3D10B7E-4FF8-4B99-A008-52346C490712}"/>
              </a:ext>
            </a:extLst>
          </p:cNvPr>
          <p:cNvSpPr>
            <a:spLocks noGrp="1"/>
          </p:cNvSpPr>
          <p:nvPr>
            <p:ph type="sldNum" sz="quarter" idx="12"/>
          </p:nvPr>
        </p:nvSpPr>
        <p:spPr/>
        <p:txBody>
          <a:bodyPr/>
          <a:lstStyle/>
          <a:p>
            <a:fld id="{73DA0BB7-265A-403C-9275-D587AB510EDC}" type="slidenum">
              <a:rPr lang="zh-TW" altLang="en-US" smtClean="0"/>
              <a:t>19</a:t>
            </a:fld>
            <a:endParaRPr lang="zh-TW" altLang="en-US"/>
          </a:p>
        </p:txBody>
      </p:sp>
    </p:spTree>
    <p:extLst>
      <p:ext uri="{BB962C8B-B14F-4D97-AF65-F5344CB8AC3E}">
        <p14:creationId xmlns:p14="http://schemas.microsoft.com/office/powerpoint/2010/main" val="2675545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A6E7DCB-077B-44EB-9E7E-B82F622DEDC0}"/>
              </a:ext>
            </a:extLst>
          </p:cNvPr>
          <p:cNvSpPr>
            <a:spLocks noGrp="1"/>
          </p:cNvSpPr>
          <p:nvPr>
            <p:ph type="title"/>
          </p:nvPr>
        </p:nvSpPr>
        <p:spPr/>
        <p:txBody>
          <a:bodyPr>
            <a:normAutofit/>
          </a:bodyPr>
          <a:lstStyle/>
          <a:p>
            <a:pPr algn="l"/>
            <a:r>
              <a:rPr lang="en-US" altLang="zh-TW" sz="3600" b="1" dirty="0">
                <a:latin typeface="+mn-lt"/>
                <a:ea typeface="標楷體" panose="03000509000000000000" pitchFamily="65" charset="-120"/>
              </a:rPr>
              <a:t>Objective</a:t>
            </a:r>
            <a:endParaRPr lang="zh-TW" altLang="en-US" sz="4000" b="1" dirty="0">
              <a:latin typeface="+mn-lt"/>
              <a:ea typeface="標楷體" panose="03000509000000000000" pitchFamily="65" charset="-120"/>
            </a:endParaRPr>
          </a:p>
        </p:txBody>
      </p:sp>
      <p:sp>
        <p:nvSpPr>
          <p:cNvPr id="3" name="內容版面配置區 2">
            <a:extLst>
              <a:ext uri="{FF2B5EF4-FFF2-40B4-BE49-F238E27FC236}">
                <a16:creationId xmlns:a16="http://schemas.microsoft.com/office/drawing/2014/main" id="{3C68FC90-5710-4512-BA6C-B459EABA127D}"/>
              </a:ext>
            </a:extLst>
          </p:cNvPr>
          <p:cNvSpPr>
            <a:spLocks noGrp="1"/>
          </p:cNvSpPr>
          <p:nvPr>
            <p:ph idx="1"/>
          </p:nvPr>
        </p:nvSpPr>
        <p:spPr/>
        <p:txBody>
          <a:bodyPr/>
          <a:lstStyle/>
          <a:p>
            <a:pPr marL="0" indent="0">
              <a:buNone/>
            </a:pPr>
            <a:r>
              <a:rPr lang="en-US" altLang="zh-TW" sz="2400" dirty="0"/>
              <a:t>Classify the lung nodules to benign and malignant with CT images in deep learning method.</a:t>
            </a:r>
          </a:p>
          <a:p>
            <a:pPr marL="457200" indent="-457200">
              <a:buFont typeface="+mj-lt"/>
              <a:buAutoNum type="arabicPeriod"/>
            </a:pPr>
            <a:r>
              <a:rPr lang="en-US" altLang="zh-TW" sz="2400" dirty="0"/>
              <a:t>Data collection</a:t>
            </a:r>
          </a:p>
          <a:p>
            <a:pPr marL="457200" indent="-457200">
              <a:buFont typeface="+mj-lt"/>
              <a:buAutoNum type="arabicPeriod"/>
            </a:pPr>
            <a:r>
              <a:rPr lang="en-US" altLang="zh-TW" sz="2400" dirty="0"/>
              <a:t>Data preprocessing</a:t>
            </a:r>
          </a:p>
          <a:p>
            <a:pPr marL="457200" indent="-457200">
              <a:buFont typeface="+mj-lt"/>
              <a:buAutoNum type="arabicPeriod"/>
            </a:pPr>
            <a:r>
              <a:rPr lang="en-US" altLang="zh-TW" sz="2400" dirty="0"/>
              <a:t>Feature extraction</a:t>
            </a:r>
          </a:p>
          <a:p>
            <a:pPr marL="457200" indent="-457200">
              <a:buFont typeface="+mj-lt"/>
              <a:buAutoNum type="arabicPeriod"/>
            </a:pPr>
            <a:r>
              <a:rPr lang="en-US" altLang="zh-TW" sz="2400" dirty="0"/>
              <a:t>Nodule classification</a:t>
            </a:r>
          </a:p>
          <a:p>
            <a:endParaRPr lang="zh-TW" altLang="en-US" dirty="0"/>
          </a:p>
        </p:txBody>
      </p:sp>
      <p:pic>
        <p:nvPicPr>
          <p:cNvPr id="4" name="Picture 4">
            <a:extLst>
              <a:ext uri="{FF2B5EF4-FFF2-40B4-BE49-F238E27FC236}">
                <a16:creationId xmlns:a16="http://schemas.microsoft.com/office/drawing/2014/main" id="{6FC15125-351D-4986-A7D4-646A243069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9681" y="4528173"/>
            <a:ext cx="1800200" cy="1800200"/>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a:extLst>
              <a:ext uri="{FF2B5EF4-FFF2-40B4-BE49-F238E27FC236}">
                <a16:creationId xmlns:a16="http://schemas.microsoft.com/office/drawing/2014/main" id="{4000CF44-6066-4B5D-9C39-1BA43A3D08E2}"/>
              </a:ext>
            </a:extLst>
          </p:cNvPr>
          <p:cNvSpPr/>
          <p:nvPr/>
        </p:nvSpPr>
        <p:spPr>
          <a:xfrm>
            <a:off x="4781952" y="5079865"/>
            <a:ext cx="1324394" cy="7131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t>Model</a:t>
            </a:r>
            <a:endParaRPr lang="zh-TW" altLang="en-US" sz="2400" dirty="0"/>
          </a:p>
        </p:txBody>
      </p:sp>
      <p:sp>
        <p:nvSpPr>
          <p:cNvPr id="6" name="文字方塊 5">
            <a:extLst>
              <a:ext uri="{FF2B5EF4-FFF2-40B4-BE49-F238E27FC236}">
                <a16:creationId xmlns:a16="http://schemas.microsoft.com/office/drawing/2014/main" id="{9E756D10-4D62-45EB-9576-7A6EA3FD6749}"/>
              </a:ext>
            </a:extLst>
          </p:cNvPr>
          <p:cNvSpPr txBox="1"/>
          <p:nvPr/>
        </p:nvSpPr>
        <p:spPr>
          <a:xfrm>
            <a:off x="7521594" y="4972555"/>
            <a:ext cx="851515" cy="369332"/>
          </a:xfrm>
          <a:prstGeom prst="rect">
            <a:avLst/>
          </a:prstGeom>
          <a:noFill/>
        </p:spPr>
        <p:txBody>
          <a:bodyPr wrap="none" rtlCol="0">
            <a:spAutoFit/>
          </a:bodyPr>
          <a:lstStyle/>
          <a:p>
            <a:r>
              <a:rPr lang="en-US" altLang="zh-TW" dirty="0"/>
              <a:t>Benign</a:t>
            </a:r>
            <a:endParaRPr lang="zh-TW" altLang="en-US" dirty="0"/>
          </a:p>
        </p:txBody>
      </p:sp>
      <p:sp>
        <p:nvSpPr>
          <p:cNvPr id="7" name="文字方塊 6">
            <a:extLst>
              <a:ext uri="{FF2B5EF4-FFF2-40B4-BE49-F238E27FC236}">
                <a16:creationId xmlns:a16="http://schemas.microsoft.com/office/drawing/2014/main" id="{744E320F-6C1F-4E3C-907A-1429BA801ED4}"/>
              </a:ext>
            </a:extLst>
          </p:cNvPr>
          <p:cNvSpPr txBox="1"/>
          <p:nvPr/>
        </p:nvSpPr>
        <p:spPr>
          <a:xfrm>
            <a:off x="7521594" y="5564736"/>
            <a:ext cx="1133644" cy="369332"/>
          </a:xfrm>
          <a:prstGeom prst="rect">
            <a:avLst/>
          </a:prstGeom>
          <a:noFill/>
        </p:spPr>
        <p:txBody>
          <a:bodyPr wrap="none" rtlCol="0">
            <a:spAutoFit/>
          </a:bodyPr>
          <a:lstStyle/>
          <a:p>
            <a:r>
              <a:rPr lang="en-US" altLang="zh-TW" dirty="0"/>
              <a:t>Malignant</a:t>
            </a:r>
            <a:endParaRPr lang="zh-TW" altLang="en-US" dirty="0"/>
          </a:p>
        </p:txBody>
      </p:sp>
      <p:pic>
        <p:nvPicPr>
          <p:cNvPr id="8" name="Picture 10">
            <a:extLst>
              <a:ext uri="{FF2B5EF4-FFF2-40B4-BE49-F238E27FC236}">
                <a16:creationId xmlns:a16="http://schemas.microsoft.com/office/drawing/2014/main" id="{216A6375-F90B-40A2-AC28-84646E3C12D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66169" y="4371349"/>
            <a:ext cx="675351" cy="675351"/>
          </a:xfrm>
          <a:prstGeom prst="rect">
            <a:avLst/>
          </a:prstGeom>
          <a:noFill/>
          <a:extLst>
            <a:ext uri="{909E8E84-426E-40DD-AFC4-6F175D3DCCD1}">
              <a14:hiddenFill xmlns:a14="http://schemas.microsoft.com/office/drawing/2010/main">
                <a:solidFill>
                  <a:srgbClr val="FFFFFF"/>
                </a:solidFill>
              </a14:hiddenFill>
            </a:ext>
          </a:extLst>
        </p:spPr>
      </p:pic>
      <p:cxnSp>
        <p:nvCxnSpPr>
          <p:cNvPr id="9" name="直線單箭頭接點 8">
            <a:extLst>
              <a:ext uri="{FF2B5EF4-FFF2-40B4-BE49-F238E27FC236}">
                <a16:creationId xmlns:a16="http://schemas.microsoft.com/office/drawing/2014/main" id="{774999DB-80CA-4195-8E11-5DA1E1408503}"/>
              </a:ext>
            </a:extLst>
          </p:cNvPr>
          <p:cNvCxnSpPr>
            <a:cxnSpLocks/>
            <a:stCxn id="4" idx="3"/>
            <a:endCxn id="11" idx="1"/>
          </p:cNvCxnSpPr>
          <p:nvPr/>
        </p:nvCxnSpPr>
        <p:spPr>
          <a:xfrm flipV="1">
            <a:off x="2799881" y="5424915"/>
            <a:ext cx="666289" cy="33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直線單箭頭接點 9">
            <a:extLst>
              <a:ext uri="{FF2B5EF4-FFF2-40B4-BE49-F238E27FC236}">
                <a16:creationId xmlns:a16="http://schemas.microsoft.com/office/drawing/2014/main" id="{5F0B6BB7-8D75-4C9F-9185-D0E80EFB060A}"/>
              </a:ext>
            </a:extLst>
          </p:cNvPr>
          <p:cNvCxnSpPr>
            <a:cxnSpLocks/>
            <a:stCxn id="11" idx="3"/>
            <a:endCxn id="5" idx="1"/>
          </p:cNvCxnSpPr>
          <p:nvPr/>
        </p:nvCxnSpPr>
        <p:spPr>
          <a:xfrm>
            <a:off x="4141521" y="5424915"/>
            <a:ext cx="640431" cy="115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11" name="Picture 4">
            <a:extLst>
              <a:ext uri="{FF2B5EF4-FFF2-40B4-BE49-F238E27FC236}">
                <a16:creationId xmlns:a16="http://schemas.microsoft.com/office/drawing/2014/main" id="{552E9579-8A0C-4E2B-9B98-D1A38B7FDBC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466170" y="5087239"/>
            <a:ext cx="675351" cy="67535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a:extLst>
              <a:ext uri="{FF2B5EF4-FFF2-40B4-BE49-F238E27FC236}">
                <a16:creationId xmlns:a16="http://schemas.microsoft.com/office/drawing/2014/main" id="{E1390179-5C26-4DEA-B654-438C38E562A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68179" y="5806487"/>
            <a:ext cx="675352" cy="675352"/>
          </a:xfrm>
          <a:prstGeom prst="rect">
            <a:avLst/>
          </a:prstGeom>
          <a:noFill/>
          <a:extLst>
            <a:ext uri="{909E8E84-426E-40DD-AFC4-6F175D3DCCD1}">
              <a14:hiddenFill xmlns:a14="http://schemas.microsoft.com/office/drawing/2010/main">
                <a:solidFill>
                  <a:srgbClr val="FFFFFF"/>
                </a:solidFill>
              </a14:hiddenFill>
            </a:ext>
          </a:extLst>
        </p:spPr>
      </p:pic>
      <p:sp>
        <p:nvSpPr>
          <p:cNvPr id="13" name="文字方塊 12">
            <a:extLst>
              <a:ext uri="{FF2B5EF4-FFF2-40B4-BE49-F238E27FC236}">
                <a16:creationId xmlns:a16="http://schemas.microsoft.com/office/drawing/2014/main" id="{ADCFC233-0A5B-4595-AD0F-D673B8060EB7}"/>
              </a:ext>
            </a:extLst>
          </p:cNvPr>
          <p:cNvSpPr txBox="1"/>
          <p:nvPr/>
        </p:nvSpPr>
        <p:spPr>
          <a:xfrm>
            <a:off x="6567996" y="5251766"/>
            <a:ext cx="300082" cy="369332"/>
          </a:xfrm>
          <a:prstGeom prst="rect">
            <a:avLst/>
          </a:prstGeom>
          <a:noFill/>
        </p:spPr>
        <p:txBody>
          <a:bodyPr wrap="none" rtlCol="0">
            <a:spAutoFit/>
          </a:bodyPr>
          <a:lstStyle/>
          <a:p>
            <a:r>
              <a:rPr lang="en-US" altLang="zh-TW" dirty="0"/>
              <a:t>p</a:t>
            </a:r>
            <a:endParaRPr lang="zh-TW" altLang="en-US" dirty="0"/>
          </a:p>
        </p:txBody>
      </p:sp>
      <p:cxnSp>
        <p:nvCxnSpPr>
          <p:cNvPr id="14" name="直線單箭頭接點 13">
            <a:extLst>
              <a:ext uri="{FF2B5EF4-FFF2-40B4-BE49-F238E27FC236}">
                <a16:creationId xmlns:a16="http://schemas.microsoft.com/office/drawing/2014/main" id="{CE26DBA6-6271-4741-9E33-75FAC305ED36}"/>
              </a:ext>
            </a:extLst>
          </p:cNvPr>
          <p:cNvCxnSpPr>
            <a:stCxn id="5" idx="3"/>
            <a:endCxn id="13" idx="1"/>
          </p:cNvCxnSpPr>
          <p:nvPr/>
        </p:nvCxnSpPr>
        <p:spPr>
          <a:xfrm flipV="1">
            <a:off x="6106346" y="5436432"/>
            <a:ext cx="46165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直線單箭頭接點 14">
            <a:extLst>
              <a:ext uri="{FF2B5EF4-FFF2-40B4-BE49-F238E27FC236}">
                <a16:creationId xmlns:a16="http://schemas.microsoft.com/office/drawing/2014/main" id="{0CF25FD4-788A-4520-9245-2CEABFCBF021}"/>
              </a:ext>
            </a:extLst>
          </p:cNvPr>
          <p:cNvCxnSpPr>
            <a:stCxn id="13" idx="3"/>
            <a:endCxn id="6" idx="1"/>
          </p:cNvCxnSpPr>
          <p:nvPr/>
        </p:nvCxnSpPr>
        <p:spPr>
          <a:xfrm flipV="1">
            <a:off x="6868078" y="5157221"/>
            <a:ext cx="653516" cy="2792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直線單箭頭接點 15">
            <a:extLst>
              <a:ext uri="{FF2B5EF4-FFF2-40B4-BE49-F238E27FC236}">
                <a16:creationId xmlns:a16="http://schemas.microsoft.com/office/drawing/2014/main" id="{21DE3C04-7AE5-48E3-8AD9-687E05105FD0}"/>
              </a:ext>
            </a:extLst>
          </p:cNvPr>
          <p:cNvCxnSpPr>
            <a:stCxn id="13" idx="3"/>
            <a:endCxn id="7" idx="1"/>
          </p:cNvCxnSpPr>
          <p:nvPr/>
        </p:nvCxnSpPr>
        <p:spPr>
          <a:xfrm>
            <a:off x="6868078" y="5436432"/>
            <a:ext cx="653516" cy="3129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264181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1A39579-5E8E-42B6-A6C2-F6F7A68E2FF4}"/>
              </a:ext>
            </a:extLst>
          </p:cNvPr>
          <p:cNvSpPr>
            <a:spLocks noGrp="1"/>
          </p:cNvSpPr>
          <p:nvPr>
            <p:ph type="title"/>
          </p:nvPr>
        </p:nvSpPr>
        <p:spPr/>
        <p:txBody>
          <a:bodyPr>
            <a:normAutofit/>
          </a:bodyPr>
          <a:lstStyle/>
          <a:p>
            <a:pPr algn="l"/>
            <a:r>
              <a:rPr lang="en-US" altLang="zh-TW" sz="3600" b="1" dirty="0"/>
              <a:t>Environment</a:t>
            </a:r>
            <a:endParaRPr lang="zh-TW" altLang="en-US" sz="3600" b="1" dirty="0"/>
          </a:p>
        </p:txBody>
      </p:sp>
      <p:graphicFrame>
        <p:nvGraphicFramePr>
          <p:cNvPr id="12" name="內容版面配置區 11">
            <a:extLst>
              <a:ext uri="{FF2B5EF4-FFF2-40B4-BE49-F238E27FC236}">
                <a16:creationId xmlns:a16="http://schemas.microsoft.com/office/drawing/2014/main" id="{38DB4F1E-80F3-4526-BD82-C75945E409CA}"/>
              </a:ext>
            </a:extLst>
          </p:cNvPr>
          <p:cNvGraphicFramePr>
            <a:graphicFrameLocks noGrp="1"/>
          </p:cNvGraphicFramePr>
          <p:nvPr>
            <p:ph idx="1"/>
            <p:extLst/>
          </p:nvPr>
        </p:nvGraphicFramePr>
        <p:xfrm>
          <a:off x="539552" y="2420888"/>
          <a:ext cx="8229600" cy="2286000"/>
        </p:xfrm>
        <a:graphic>
          <a:graphicData uri="http://schemas.openxmlformats.org/drawingml/2006/table">
            <a:tbl>
              <a:tblPr firstRow="1" bandRow="1">
                <a:tableStyleId>{5940675A-B579-460E-94D1-54222C63F5DA}</a:tableStyleId>
              </a:tblPr>
              <a:tblGrid>
                <a:gridCol w="4114800">
                  <a:extLst>
                    <a:ext uri="{9D8B030D-6E8A-4147-A177-3AD203B41FA5}">
                      <a16:colId xmlns:a16="http://schemas.microsoft.com/office/drawing/2014/main" val="2171662688"/>
                    </a:ext>
                  </a:extLst>
                </a:gridCol>
                <a:gridCol w="4114800">
                  <a:extLst>
                    <a:ext uri="{9D8B030D-6E8A-4147-A177-3AD203B41FA5}">
                      <a16:colId xmlns:a16="http://schemas.microsoft.com/office/drawing/2014/main" val="2816155632"/>
                    </a:ext>
                  </a:extLst>
                </a:gridCol>
              </a:tblGrid>
              <a:tr h="370840">
                <a:tc>
                  <a:txBody>
                    <a:bodyPr/>
                    <a:lstStyle/>
                    <a:p>
                      <a:r>
                        <a:rPr lang="en-US" altLang="zh-TW" sz="2400" b="0"/>
                        <a:t>Operating system</a:t>
                      </a:r>
                      <a:endParaRPr lang="zh-TW" altLang="en-US" sz="2400" b="0" dirty="0"/>
                    </a:p>
                  </a:txBody>
                  <a:tcPr/>
                </a:tc>
                <a:tc>
                  <a:txBody>
                    <a:bodyPr/>
                    <a:lstStyle/>
                    <a:p>
                      <a:r>
                        <a:rPr lang="en-US" altLang="zh-TW" sz="2400" dirty="0"/>
                        <a:t>Ubuntu 18.04.5</a:t>
                      </a:r>
                      <a:endParaRPr lang="zh-TW" altLang="en-US" sz="2400" b="0" dirty="0"/>
                    </a:p>
                  </a:txBody>
                  <a:tcPr/>
                </a:tc>
                <a:extLst>
                  <a:ext uri="{0D108BD9-81ED-4DB2-BD59-A6C34878D82A}">
                    <a16:rowId xmlns:a16="http://schemas.microsoft.com/office/drawing/2014/main" val="3698946523"/>
                  </a:ext>
                </a:extLst>
              </a:tr>
              <a:tr h="370840">
                <a:tc>
                  <a:txBody>
                    <a:bodyPr/>
                    <a:lstStyle/>
                    <a:p>
                      <a:r>
                        <a:rPr lang="en-US" altLang="zh-TW" sz="2400" b="0"/>
                        <a:t>CPU</a:t>
                      </a:r>
                      <a:endParaRPr lang="zh-TW" altLang="en-US" sz="2400" b="0" dirty="0"/>
                    </a:p>
                  </a:txBody>
                  <a:tcPr/>
                </a:tc>
                <a:tc>
                  <a:txBody>
                    <a:bodyPr/>
                    <a:lstStyle/>
                    <a:p>
                      <a:r>
                        <a:rPr lang="en-US" altLang="zh-TW" sz="2400" dirty="0"/>
                        <a:t>Intel Core i7-10700F</a:t>
                      </a:r>
                      <a:endParaRPr lang="zh-TW" altLang="en-US" sz="2400" b="0" dirty="0"/>
                    </a:p>
                  </a:txBody>
                  <a:tcPr/>
                </a:tc>
                <a:extLst>
                  <a:ext uri="{0D108BD9-81ED-4DB2-BD59-A6C34878D82A}">
                    <a16:rowId xmlns:a16="http://schemas.microsoft.com/office/drawing/2014/main" val="2278011926"/>
                  </a:ext>
                </a:extLst>
              </a:tr>
              <a:tr h="370840">
                <a:tc>
                  <a:txBody>
                    <a:bodyPr/>
                    <a:lstStyle/>
                    <a:p>
                      <a:r>
                        <a:rPr lang="en-US" altLang="zh-TW" sz="2400" b="0"/>
                        <a:t>GPU</a:t>
                      </a:r>
                      <a:endParaRPr lang="zh-TW" altLang="en-US" sz="2400" b="0" dirty="0"/>
                    </a:p>
                  </a:txBody>
                  <a:tcPr/>
                </a:tc>
                <a:tc>
                  <a:txBody>
                    <a:bodyPr/>
                    <a:lstStyle/>
                    <a:p>
                      <a:r>
                        <a:rPr lang="en-US" altLang="zh-TW" sz="2400" dirty="0"/>
                        <a:t>Nvidia GeForce RTX 3090</a:t>
                      </a:r>
                      <a:endParaRPr lang="zh-TW" altLang="en-US" sz="2400" b="0" dirty="0"/>
                    </a:p>
                  </a:txBody>
                  <a:tcPr/>
                </a:tc>
                <a:extLst>
                  <a:ext uri="{0D108BD9-81ED-4DB2-BD59-A6C34878D82A}">
                    <a16:rowId xmlns:a16="http://schemas.microsoft.com/office/drawing/2014/main" val="835121219"/>
                  </a:ext>
                </a:extLst>
              </a:tr>
              <a:tr h="370840">
                <a:tc>
                  <a:txBody>
                    <a:bodyPr/>
                    <a:lstStyle/>
                    <a:p>
                      <a:r>
                        <a:rPr lang="en-US" altLang="zh-TW" sz="2400" b="0"/>
                        <a:t>Programming language</a:t>
                      </a:r>
                      <a:endParaRPr lang="zh-TW" altLang="en-US" sz="2400" b="0" dirty="0"/>
                    </a:p>
                  </a:txBody>
                  <a:tcPr/>
                </a:tc>
                <a:tc>
                  <a:txBody>
                    <a:bodyPr/>
                    <a:lstStyle/>
                    <a:p>
                      <a:r>
                        <a:rPr lang="en-US" altLang="zh-TW" sz="2400" dirty="0"/>
                        <a:t>Python</a:t>
                      </a:r>
                      <a:r>
                        <a:rPr lang="zh-TW" altLang="en-US" sz="2400" dirty="0"/>
                        <a:t> </a:t>
                      </a:r>
                      <a:r>
                        <a:rPr lang="en-US" altLang="zh-TW" sz="2400" dirty="0"/>
                        <a:t>3.8.5</a:t>
                      </a:r>
                      <a:endParaRPr lang="zh-TW" altLang="en-US" sz="2400" b="0" dirty="0"/>
                    </a:p>
                  </a:txBody>
                  <a:tcPr/>
                </a:tc>
                <a:extLst>
                  <a:ext uri="{0D108BD9-81ED-4DB2-BD59-A6C34878D82A}">
                    <a16:rowId xmlns:a16="http://schemas.microsoft.com/office/drawing/2014/main" val="1396828246"/>
                  </a:ext>
                </a:extLst>
              </a:tr>
              <a:tr h="370840">
                <a:tc>
                  <a:txBody>
                    <a:bodyPr/>
                    <a:lstStyle/>
                    <a:p>
                      <a:r>
                        <a:rPr lang="en-US" altLang="zh-TW" sz="2400" b="0" dirty="0"/>
                        <a:t>Deep learning framework</a:t>
                      </a:r>
                      <a:endParaRPr lang="zh-TW" altLang="en-US" sz="2400" b="0" dirty="0"/>
                    </a:p>
                  </a:txBody>
                  <a:tcPr/>
                </a:tc>
                <a:tc>
                  <a:txBody>
                    <a:bodyPr/>
                    <a:lstStyle/>
                    <a:p>
                      <a:r>
                        <a:rPr lang="en-US" altLang="zh-TW" sz="2400" dirty="0" err="1"/>
                        <a:t>Pytorch</a:t>
                      </a:r>
                      <a:r>
                        <a:rPr lang="zh-TW" altLang="en-US" sz="2400" dirty="0"/>
                        <a:t> </a:t>
                      </a:r>
                      <a:r>
                        <a:rPr lang="en-US" altLang="zh-TW" sz="2400" dirty="0"/>
                        <a:t>1.7.1</a:t>
                      </a:r>
                      <a:endParaRPr lang="zh-TW" altLang="en-US" sz="2400" b="0" dirty="0"/>
                    </a:p>
                  </a:txBody>
                  <a:tcPr/>
                </a:tc>
                <a:extLst>
                  <a:ext uri="{0D108BD9-81ED-4DB2-BD59-A6C34878D82A}">
                    <a16:rowId xmlns:a16="http://schemas.microsoft.com/office/drawing/2014/main" val="3372780523"/>
                  </a:ext>
                </a:extLst>
              </a:tr>
            </a:tbl>
          </a:graphicData>
        </a:graphic>
      </p:graphicFrame>
      <p:sp>
        <p:nvSpPr>
          <p:cNvPr id="3" name="投影片編號版面配置區 2">
            <a:extLst>
              <a:ext uri="{FF2B5EF4-FFF2-40B4-BE49-F238E27FC236}">
                <a16:creationId xmlns:a16="http://schemas.microsoft.com/office/drawing/2014/main" id="{E0F68D62-19BD-4409-A296-74E4A4C5ECF4}"/>
              </a:ext>
            </a:extLst>
          </p:cNvPr>
          <p:cNvSpPr>
            <a:spLocks noGrp="1"/>
          </p:cNvSpPr>
          <p:nvPr>
            <p:ph type="sldNum" sz="quarter" idx="12"/>
          </p:nvPr>
        </p:nvSpPr>
        <p:spPr/>
        <p:txBody>
          <a:bodyPr/>
          <a:lstStyle/>
          <a:p>
            <a:fld id="{73DA0BB7-265A-403C-9275-D587AB510EDC}" type="slidenum">
              <a:rPr lang="zh-TW" altLang="en-US" smtClean="0"/>
              <a:t>20</a:t>
            </a:fld>
            <a:endParaRPr lang="zh-TW" altLang="en-US"/>
          </a:p>
        </p:txBody>
      </p:sp>
    </p:spTree>
    <p:extLst>
      <p:ext uri="{BB962C8B-B14F-4D97-AF65-F5344CB8AC3E}">
        <p14:creationId xmlns:p14="http://schemas.microsoft.com/office/powerpoint/2010/main" val="2074536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5791E0-A771-49A3-B714-4C5B753F1D11}"/>
              </a:ext>
            </a:extLst>
          </p:cNvPr>
          <p:cNvSpPr>
            <a:spLocks noGrp="1"/>
          </p:cNvSpPr>
          <p:nvPr>
            <p:ph type="title"/>
          </p:nvPr>
        </p:nvSpPr>
        <p:spPr/>
        <p:txBody>
          <a:bodyPr>
            <a:normAutofit/>
          </a:bodyPr>
          <a:lstStyle/>
          <a:p>
            <a:pPr algn="l"/>
            <a:r>
              <a:rPr lang="en-US" altLang="zh-TW" sz="3600" b="1" dirty="0"/>
              <a:t>Setting</a:t>
            </a:r>
            <a:endParaRPr lang="zh-TW" altLang="en-US" sz="3600" b="1"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283B1D84-5D5D-4F9E-B0F5-0825123DF9D3}"/>
                  </a:ext>
                </a:extLst>
              </p:cNvPr>
              <p:cNvSpPr>
                <a:spLocks noGrp="1"/>
              </p:cNvSpPr>
              <p:nvPr>
                <p:ph idx="1"/>
              </p:nvPr>
            </p:nvSpPr>
            <p:spPr/>
            <p:txBody>
              <a:bodyPr>
                <a:normAutofit lnSpcReduction="10000"/>
              </a:bodyPr>
              <a:lstStyle/>
              <a:p>
                <a:r>
                  <a:rPr lang="en-US" altLang="zh-TW" sz="2400" dirty="0"/>
                  <a:t>Epochs: 50</a:t>
                </a:r>
              </a:p>
              <a:p>
                <a:r>
                  <a:rPr lang="en-US" altLang="zh-TW" sz="2400" dirty="0"/>
                  <a:t>Batch size: 256</a:t>
                </a:r>
              </a:p>
              <a:p>
                <a:r>
                  <a:rPr lang="en-US" altLang="zh-TW" sz="2400" dirty="0">
                    <a:latin typeface="Times New Roman" panose="02020603050405020304" pitchFamily="18" charset="0"/>
                    <a:cs typeface="Times New Roman" panose="02020603050405020304" pitchFamily="18" charset="0"/>
                  </a:rPr>
                  <a:t>Iteration : </a:t>
                </a:r>
                <a14:m>
                  <m:oMath xmlns:m="http://schemas.openxmlformats.org/officeDocument/2006/math">
                    <m:f>
                      <m:fPr>
                        <m:ctrlPr>
                          <a:rPr lang="zh-TW" altLang="zh-TW" sz="2400" i="1" smtClean="0">
                            <a:latin typeface="Cambria Math" panose="02040503050406030204" pitchFamily="18" charset="0"/>
                          </a:rPr>
                        </m:ctrlPr>
                      </m:fPr>
                      <m:num>
                        <m:r>
                          <m:rPr>
                            <m:sty m:val="p"/>
                          </m:rPr>
                          <a:rPr lang="en-US" altLang="zh-TW" sz="2400" i="0">
                            <a:latin typeface="Cambria Math" panose="02040503050406030204" pitchFamily="18" charset="0"/>
                          </a:rPr>
                          <m:t>Epochs</m:t>
                        </m:r>
                        <m:r>
                          <a:rPr lang="en-US" altLang="zh-TW" sz="2400" i="0">
                            <a:latin typeface="Cambria Math" panose="02040503050406030204" pitchFamily="18" charset="0"/>
                          </a:rPr>
                          <m:t>×</m:t>
                        </m:r>
                        <m:r>
                          <m:rPr>
                            <m:sty m:val="p"/>
                          </m:rPr>
                          <a:rPr lang="en-US" altLang="zh-TW" sz="2400" i="0">
                            <a:latin typeface="Cambria Math" panose="02040503050406030204" pitchFamily="18" charset="0"/>
                          </a:rPr>
                          <m:t>Size</m:t>
                        </m:r>
                        <m:r>
                          <a:rPr lang="en-US" altLang="zh-TW" sz="2400" i="0">
                            <a:latin typeface="Cambria Math" panose="02040503050406030204" pitchFamily="18" charset="0"/>
                          </a:rPr>
                          <m:t> </m:t>
                        </m:r>
                        <m:r>
                          <m:rPr>
                            <m:sty m:val="p"/>
                          </m:rPr>
                          <a:rPr lang="en-US" altLang="zh-TW" sz="2400" i="0">
                            <a:latin typeface="Cambria Math" panose="02040503050406030204" pitchFamily="18" charset="0"/>
                          </a:rPr>
                          <m:t>of</m:t>
                        </m:r>
                        <m:r>
                          <a:rPr lang="en-US" altLang="zh-TW" sz="2400" i="0">
                            <a:latin typeface="Cambria Math" panose="02040503050406030204" pitchFamily="18" charset="0"/>
                          </a:rPr>
                          <m:t> </m:t>
                        </m:r>
                        <m:r>
                          <m:rPr>
                            <m:sty m:val="p"/>
                          </m:rPr>
                          <a:rPr lang="en-US" altLang="zh-TW" sz="2400" i="0">
                            <a:latin typeface="Cambria Math" panose="02040503050406030204" pitchFamily="18" charset="0"/>
                          </a:rPr>
                          <m:t>Dataset</m:t>
                        </m:r>
                        <m:r>
                          <a:rPr lang="en-US" altLang="zh-TW" sz="2400" i="0">
                            <a:latin typeface="Cambria Math" panose="02040503050406030204" pitchFamily="18" charset="0"/>
                          </a:rPr>
                          <m:t> </m:t>
                        </m:r>
                      </m:num>
                      <m:den>
                        <m:r>
                          <m:rPr>
                            <m:sty m:val="p"/>
                          </m:rPr>
                          <a:rPr lang="en-US" altLang="zh-TW" sz="2400" i="0">
                            <a:latin typeface="Cambria Math" panose="02040503050406030204" pitchFamily="18" charset="0"/>
                          </a:rPr>
                          <m:t>Batch</m:t>
                        </m:r>
                        <m:r>
                          <a:rPr lang="en-US" altLang="zh-TW" sz="2400" i="0">
                            <a:latin typeface="Cambria Math" panose="02040503050406030204" pitchFamily="18" charset="0"/>
                          </a:rPr>
                          <m:t> </m:t>
                        </m:r>
                        <m:r>
                          <m:rPr>
                            <m:sty m:val="p"/>
                          </m:rPr>
                          <a:rPr lang="en-US" altLang="zh-TW" sz="2400" i="0">
                            <a:latin typeface="Cambria Math" panose="02040503050406030204" pitchFamily="18" charset="0"/>
                          </a:rPr>
                          <m:t>size</m:t>
                        </m:r>
                      </m:den>
                    </m:f>
                  </m:oMath>
                </a14:m>
                <a:r>
                  <a:rPr lang="en-US" altLang="zh-TW" sz="2400" dirty="0">
                    <a:latin typeface="Times New Roman" panose="02020603050405020304" pitchFamily="18" charset="0"/>
                    <a:cs typeface="Times New Roman" panose="02020603050405020304" pitchFamily="18" charset="0"/>
                  </a:rPr>
                  <a:t> = </a:t>
                </a:r>
                <a14:m>
                  <m:oMath xmlns:m="http://schemas.openxmlformats.org/officeDocument/2006/math">
                    <m:f>
                      <m:fPr>
                        <m:ctrlPr>
                          <a:rPr lang="zh-TW" altLang="zh-TW" sz="2400" i="1">
                            <a:latin typeface="Cambria Math" panose="02040503050406030204" pitchFamily="18" charset="0"/>
                          </a:rPr>
                        </m:ctrlPr>
                      </m:fPr>
                      <m:num>
                        <m:r>
                          <a:rPr lang="en-US" altLang="zh-TW" sz="2400" b="0" i="1" smtClean="0">
                            <a:latin typeface="Cambria Math" panose="02040503050406030204" pitchFamily="18" charset="0"/>
                          </a:rPr>
                          <m:t>5</m:t>
                        </m:r>
                        <m:r>
                          <a:rPr lang="en-US" altLang="zh-TW" sz="2400" i="1">
                            <a:latin typeface="Cambria Math" panose="02040503050406030204" pitchFamily="18" charset="0"/>
                          </a:rPr>
                          <m:t>0 </m:t>
                        </m:r>
                        <m:r>
                          <a:rPr lang="en-US" altLang="zh-TW" sz="2400" i="1">
                            <a:latin typeface="Cambria Math" panose="02040503050406030204" pitchFamily="18" charset="0"/>
                            <a:ea typeface="Cambria Math" panose="02040503050406030204" pitchFamily="18" charset="0"/>
                          </a:rPr>
                          <m:t>×</m:t>
                        </m:r>
                        <m:r>
                          <a:rPr lang="en-US" altLang="zh-TW" sz="2400" b="0" i="1" smtClean="0">
                            <a:latin typeface="Cambria Math" panose="02040503050406030204" pitchFamily="18" charset="0"/>
                            <a:ea typeface="Cambria Math" panose="02040503050406030204" pitchFamily="18" charset="0"/>
                          </a:rPr>
                          <m:t>12624</m:t>
                        </m:r>
                      </m:num>
                      <m:den>
                        <m:r>
                          <a:rPr lang="en-US" altLang="zh-TW" sz="2400" b="0" i="1" smtClean="0">
                            <a:latin typeface="Cambria Math" panose="02040503050406030204" pitchFamily="18" charset="0"/>
                            <a:ea typeface="Cambria Math" panose="02040503050406030204" pitchFamily="18" charset="0"/>
                          </a:rPr>
                          <m:t>256</m:t>
                        </m:r>
                      </m:den>
                    </m:f>
                  </m:oMath>
                </a14:m>
                <a:r>
                  <a:rPr lang="en-US" altLang="zh-TW" sz="2400" i="1" dirty="0">
                    <a:latin typeface="Times New Roman" panose="02020603050405020304" pitchFamily="18" charset="0"/>
                    <a:cs typeface="Times New Roman" panose="02020603050405020304" pitchFamily="18" charset="0"/>
                  </a:rPr>
                  <a:t> </a:t>
                </a:r>
                <a:r>
                  <a:rPr lang="en-US" altLang="zh-TW" sz="2400" dirty="0">
                    <a:latin typeface="Times New Roman" panose="02020603050405020304" pitchFamily="18" charset="0"/>
                    <a:cs typeface="Times New Roman" panose="02020603050405020304" pitchFamily="18" charset="0"/>
                  </a:rPr>
                  <a:t>= 2465 times</a:t>
                </a:r>
              </a:p>
              <a:p>
                <a:r>
                  <a:rPr lang="en-US" altLang="zh-TW" sz="2400" dirty="0"/>
                  <a:t>learning rate: </a:t>
                </a:r>
                <a14:m>
                  <m:oMath xmlns:m="http://schemas.openxmlformats.org/officeDocument/2006/math">
                    <m:r>
                      <a:rPr lang="en-US" altLang="zh-TW" sz="2400" b="0" i="1" smtClean="0">
                        <a:latin typeface="Cambria Math" panose="02040503050406030204" pitchFamily="18" charset="0"/>
                      </a:rPr>
                      <m:t>1</m:t>
                    </m:r>
                    <m:r>
                      <a:rPr lang="en-US" altLang="zh-TW" sz="2400" b="0" i="1" smtClean="0">
                        <a:latin typeface="Cambria Math" panose="02040503050406030204" pitchFamily="18" charset="0"/>
                        <a:ea typeface="Cambria Math" panose="02040503050406030204" pitchFamily="18" charset="0"/>
                      </a:rPr>
                      <m:t>×</m:t>
                    </m:r>
                    <m:sSup>
                      <m:sSupPr>
                        <m:ctrlPr>
                          <a:rPr lang="en-US" altLang="zh-TW" sz="2400" b="0" i="1" smtClean="0">
                            <a:latin typeface="Cambria Math" panose="02040503050406030204" pitchFamily="18" charset="0"/>
                            <a:ea typeface="Cambria Math" panose="02040503050406030204" pitchFamily="18" charset="0"/>
                          </a:rPr>
                        </m:ctrlPr>
                      </m:sSupPr>
                      <m:e>
                        <m:r>
                          <a:rPr lang="en-US" altLang="zh-TW" sz="2400" b="0" i="1" smtClean="0">
                            <a:latin typeface="Cambria Math" panose="02040503050406030204" pitchFamily="18" charset="0"/>
                            <a:ea typeface="Cambria Math" panose="02040503050406030204" pitchFamily="18" charset="0"/>
                          </a:rPr>
                          <m:t>10</m:t>
                        </m:r>
                      </m:e>
                      <m:sup>
                        <m:r>
                          <a:rPr lang="en-US" altLang="zh-TW" sz="2400" b="0" i="1" smtClean="0">
                            <a:latin typeface="Cambria Math" panose="02040503050406030204" pitchFamily="18" charset="0"/>
                            <a:ea typeface="Cambria Math" panose="02040503050406030204" pitchFamily="18" charset="0"/>
                          </a:rPr>
                          <m:t>−4</m:t>
                        </m:r>
                      </m:sup>
                    </m:sSup>
                  </m:oMath>
                </a14:m>
                <a:r>
                  <a:rPr lang="zh-TW" altLang="en-US" sz="2400" dirty="0"/>
                  <a:t> </a:t>
                </a:r>
                <a:r>
                  <a:rPr lang="en-US" altLang="zh-TW" sz="2400" dirty="0"/>
                  <a:t>(decline to </a:t>
                </a:r>
                <a14:m>
                  <m:oMath xmlns:m="http://schemas.openxmlformats.org/officeDocument/2006/math">
                    <m:r>
                      <a:rPr lang="en-US" altLang="zh-TW" sz="2400" b="0" i="1" smtClean="0">
                        <a:latin typeface="Cambria Math" panose="02040503050406030204" pitchFamily="18" charset="0"/>
                      </a:rPr>
                      <m:t>1</m:t>
                    </m:r>
                    <m:r>
                      <a:rPr lang="en-US" altLang="zh-TW" sz="2400" b="0" i="1" smtClean="0">
                        <a:latin typeface="Cambria Math" panose="02040503050406030204" pitchFamily="18" charset="0"/>
                        <a:ea typeface="Cambria Math" panose="02040503050406030204" pitchFamily="18" charset="0"/>
                      </a:rPr>
                      <m:t>×</m:t>
                    </m:r>
                    <m:sSup>
                      <m:sSupPr>
                        <m:ctrlPr>
                          <a:rPr lang="en-US" altLang="zh-TW" sz="2400" b="0" i="1" smtClean="0">
                            <a:latin typeface="Cambria Math" panose="02040503050406030204" pitchFamily="18" charset="0"/>
                            <a:ea typeface="Cambria Math" panose="02040503050406030204" pitchFamily="18" charset="0"/>
                          </a:rPr>
                        </m:ctrlPr>
                      </m:sSupPr>
                      <m:e>
                        <m:r>
                          <a:rPr lang="en-US" altLang="zh-TW" sz="2400" b="0" i="1" smtClean="0">
                            <a:latin typeface="Cambria Math" panose="02040503050406030204" pitchFamily="18" charset="0"/>
                            <a:ea typeface="Cambria Math" panose="02040503050406030204" pitchFamily="18" charset="0"/>
                          </a:rPr>
                          <m:t>10</m:t>
                        </m:r>
                      </m:e>
                      <m:sup>
                        <m:r>
                          <a:rPr lang="en-US" altLang="zh-TW" sz="2400" b="0" i="1" smtClean="0">
                            <a:latin typeface="Cambria Math" panose="02040503050406030204" pitchFamily="18" charset="0"/>
                            <a:ea typeface="Cambria Math" panose="02040503050406030204" pitchFamily="18" charset="0"/>
                          </a:rPr>
                          <m:t>−5</m:t>
                        </m:r>
                      </m:sup>
                    </m:sSup>
                  </m:oMath>
                </a14:m>
                <a:r>
                  <a:rPr lang="en-US" altLang="zh-TW" sz="2400" dirty="0"/>
                  <a:t> after half of the epochs)</a:t>
                </a:r>
              </a:p>
              <a:p>
                <a:r>
                  <a:rPr lang="en-US" altLang="zh-TW" sz="2400" dirty="0"/>
                  <a:t>Optimizer: Adam</a:t>
                </a:r>
              </a:p>
              <a:p>
                <a:r>
                  <a:rPr lang="en-US" altLang="zh-TW" sz="2400" dirty="0"/>
                  <a:t>Loss function: Binary Cross Entropy (BCE)</a:t>
                </a:r>
              </a:p>
              <a:p>
                <a:endParaRPr lang="en-US" altLang="zh-TW" sz="2400" dirty="0"/>
              </a:p>
              <a:p>
                <a:pPr marL="0" indent="0">
                  <a:buNone/>
                </a:pPr>
                <a:endParaRPr lang="en-US" altLang="zh-TW" sz="2400" dirty="0"/>
              </a:p>
              <a:p>
                <a:r>
                  <a:rPr lang="en-US" altLang="zh-TW" sz="2400" dirty="0"/>
                  <a:t>Initial weight: </a:t>
                </a:r>
                <a:r>
                  <a:rPr lang="en-US" altLang="zh-TW" sz="2400" dirty="0" err="1"/>
                  <a:t>Kaiming</a:t>
                </a:r>
                <a:r>
                  <a:rPr lang="en-US" altLang="zh-TW" sz="2400" dirty="0"/>
                  <a:t> uniform distribution</a:t>
                </a:r>
              </a:p>
              <a:p>
                <a:pPr marL="0" indent="0">
                  <a:buNone/>
                </a:pPr>
                <a:endParaRPr lang="zh-TW" altLang="en-US" sz="2400" dirty="0"/>
              </a:p>
            </p:txBody>
          </p:sp>
        </mc:Choice>
        <mc:Fallback xmlns="">
          <p:sp>
            <p:nvSpPr>
              <p:cNvPr id="3" name="內容版面配置區 2">
                <a:extLst>
                  <a:ext uri="{FF2B5EF4-FFF2-40B4-BE49-F238E27FC236}">
                    <a16:creationId xmlns:a16="http://schemas.microsoft.com/office/drawing/2014/main" id="{283B1D84-5D5D-4F9E-B0F5-0825123DF9D3}"/>
                  </a:ext>
                </a:extLst>
              </p:cNvPr>
              <p:cNvSpPr>
                <a:spLocks noGrp="1" noRot="1" noChangeAspect="1" noMove="1" noResize="1" noEditPoints="1" noAdjustHandles="1" noChangeArrowheads="1" noChangeShapeType="1" noTextEdit="1"/>
              </p:cNvSpPr>
              <p:nvPr>
                <p:ph idx="1"/>
              </p:nvPr>
            </p:nvSpPr>
            <p:spPr>
              <a:blipFill>
                <a:blip r:embed="rId3"/>
                <a:stretch>
                  <a:fillRect l="-963" t="-1887"/>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9" name="文字方塊 8">
                <a:extLst>
                  <a:ext uri="{FF2B5EF4-FFF2-40B4-BE49-F238E27FC236}">
                    <a16:creationId xmlns:a16="http://schemas.microsoft.com/office/drawing/2014/main" id="{005021BC-BAFB-4E99-9A92-FD25514E8A47}"/>
                  </a:ext>
                </a:extLst>
              </p:cNvPr>
              <p:cNvSpPr txBox="1"/>
              <p:nvPr/>
            </p:nvSpPr>
            <p:spPr>
              <a:xfrm flipH="1">
                <a:off x="2005706" y="5768202"/>
                <a:ext cx="2520280" cy="46717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TW" sz="2000" i="1">
                          <a:latin typeface="Cambria Math" panose="02040503050406030204" pitchFamily="18" charset="0"/>
                        </a:rPr>
                        <m:t>𝜇</m:t>
                      </m:r>
                      <m:d>
                        <m:dPr>
                          <m:ctrlPr>
                            <a:rPr lang="zh-TW" altLang="zh-TW" sz="2000" i="1">
                              <a:latin typeface="Cambria Math" panose="02040503050406030204" pitchFamily="18" charset="0"/>
                            </a:rPr>
                          </m:ctrlPr>
                        </m:dPr>
                        <m:e>
                          <m:r>
                            <a:rPr lang="en-US" altLang="zh-TW" sz="2000" i="1">
                              <a:latin typeface="Cambria Math" panose="02040503050406030204" pitchFamily="18" charset="0"/>
                            </a:rPr>
                            <m:t>−</m:t>
                          </m:r>
                          <m:rad>
                            <m:radPr>
                              <m:degHide m:val="on"/>
                              <m:ctrlPr>
                                <a:rPr lang="zh-TW" altLang="zh-TW" sz="2000" i="1">
                                  <a:latin typeface="Cambria Math" panose="02040503050406030204" pitchFamily="18" charset="0"/>
                                </a:rPr>
                              </m:ctrlPr>
                            </m:radPr>
                            <m:deg/>
                            <m:e>
                              <m:r>
                                <a:rPr lang="en-US" altLang="zh-TW" sz="2000" i="1">
                                  <a:latin typeface="Cambria Math" panose="02040503050406030204" pitchFamily="18" charset="0"/>
                                </a:rPr>
                                <m:t>𝑘</m:t>
                              </m:r>
                            </m:e>
                          </m:rad>
                          <m:r>
                            <a:rPr lang="en-US" altLang="zh-TW" sz="2000" i="1">
                              <a:latin typeface="Cambria Math" panose="02040503050406030204" pitchFamily="18" charset="0"/>
                            </a:rPr>
                            <m:t>, </m:t>
                          </m:r>
                          <m:rad>
                            <m:radPr>
                              <m:degHide m:val="on"/>
                              <m:ctrlPr>
                                <a:rPr lang="zh-TW" altLang="zh-TW" sz="2000" i="1">
                                  <a:latin typeface="Cambria Math" panose="02040503050406030204" pitchFamily="18" charset="0"/>
                                </a:rPr>
                              </m:ctrlPr>
                            </m:radPr>
                            <m:deg/>
                            <m:e>
                              <m:r>
                                <a:rPr lang="en-US" altLang="zh-TW" sz="2000" i="1">
                                  <a:latin typeface="Cambria Math" panose="02040503050406030204" pitchFamily="18" charset="0"/>
                                </a:rPr>
                                <m:t>𝑘</m:t>
                              </m:r>
                            </m:e>
                          </m:rad>
                        </m:e>
                      </m:d>
                    </m:oMath>
                  </m:oMathPara>
                </a14:m>
                <a:endParaRPr lang="zh-TW" altLang="en-US" sz="2000" dirty="0"/>
              </a:p>
            </p:txBody>
          </p:sp>
        </mc:Choice>
        <mc:Fallback xmlns="">
          <p:sp>
            <p:nvSpPr>
              <p:cNvPr id="9" name="文字方塊 8">
                <a:extLst>
                  <a:ext uri="{FF2B5EF4-FFF2-40B4-BE49-F238E27FC236}">
                    <a16:creationId xmlns:a16="http://schemas.microsoft.com/office/drawing/2014/main" id="{005021BC-BAFB-4E99-9A92-FD25514E8A47}"/>
                  </a:ext>
                </a:extLst>
              </p:cNvPr>
              <p:cNvSpPr txBox="1">
                <a:spLocks noRot="1" noChangeAspect="1" noMove="1" noResize="1" noEditPoints="1" noAdjustHandles="1" noChangeArrowheads="1" noChangeShapeType="1" noTextEdit="1"/>
              </p:cNvSpPr>
              <p:nvPr/>
            </p:nvSpPr>
            <p:spPr>
              <a:xfrm flipH="1">
                <a:off x="2005706" y="5768202"/>
                <a:ext cx="2520280" cy="467179"/>
              </a:xfrm>
              <a:prstGeom prst="rect">
                <a:avLst/>
              </a:prstGeom>
              <a:blipFill>
                <a:blip r:embed="rId4"/>
                <a:stretch>
                  <a:fillRect b="-1299"/>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0" name="文字方塊 9">
                <a:extLst>
                  <a:ext uri="{FF2B5EF4-FFF2-40B4-BE49-F238E27FC236}">
                    <a16:creationId xmlns:a16="http://schemas.microsoft.com/office/drawing/2014/main" id="{177D5022-090B-4DBB-B85F-46F3523817AB}"/>
                  </a:ext>
                </a:extLst>
              </p:cNvPr>
              <p:cNvSpPr txBox="1"/>
              <p:nvPr/>
            </p:nvSpPr>
            <p:spPr>
              <a:xfrm>
                <a:off x="5066091" y="5666507"/>
                <a:ext cx="884025" cy="67056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TW" sz="2000" i="1">
                          <a:latin typeface="Cambria Math" panose="02040503050406030204" pitchFamily="18" charset="0"/>
                        </a:rPr>
                        <m:t>𝑘</m:t>
                      </m:r>
                      <m:r>
                        <a:rPr lang="en-US" altLang="zh-TW" sz="2000" i="1">
                          <a:latin typeface="Cambria Math" panose="02040503050406030204" pitchFamily="18" charset="0"/>
                        </a:rPr>
                        <m:t>=</m:t>
                      </m:r>
                      <m:f>
                        <m:fPr>
                          <m:ctrlPr>
                            <a:rPr lang="zh-TW" altLang="zh-TW" sz="2000" i="1">
                              <a:latin typeface="Cambria Math" panose="02040503050406030204" pitchFamily="18" charset="0"/>
                            </a:rPr>
                          </m:ctrlPr>
                        </m:fPr>
                        <m:num>
                          <m:r>
                            <a:rPr lang="en-US" altLang="zh-TW" sz="2000" i="1">
                              <a:latin typeface="Cambria Math" panose="02040503050406030204" pitchFamily="18" charset="0"/>
                            </a:rPr>
                            <m:t>1</m:t>
                          </m:r>
                        </m:num>
                        <m:den>
                          <m:r>
                            <a:rPr lang="en-US" altLang="zh-TW" sz="2000" i="1">
                              <a:latin typeface="Cambria Math" panose="02040503050406030204" pitchFamily="18" charset="0"/>
                            </a:rPr>
                            <m:t>𝑛</m:t>
                          </m:r>
                        </m:den>
                      </m:f>
                    </m:oMath>
                  </m:oMathPara>
                </a14:m>
                <a:endParaRPr lang="zh-TW" altLang="en-US" sz="2400" dirty="0"/>
              </a:p>
            </p:txBody>
          </p:sp>
        </mc:Choice>
        <mc:Fallback xmlns="">
          <p:sp>
            <p:nvSpPr>
              <p:cNvPr id="10" name="文字方塊 9">
                <a:extLst>
                  <a:ext uri="{FF2B5EF4-FFF2-40B4-BE49-F238E27FC236}">
                    <a16:creationId xmlns:a16="http://schemas.microsoft.com/office/drawing/2014/main" id="{177D5022-090B-4DBB-B85F-46F3523817AB}"/>
                  </a:ext>
                </a:extLst>
              </p:cNvPr>
              <p:cNvSpPr txBox="1">
                <a:spLocks noRot="1" noChangeAspect="1" noMove="1" noResize="1" noEditPoints="1" noAdjustHandles="1" noChangeArrowheads="1" noChangeShapeType="1" noTextEdit="1"/>
              </p:cNvSpPr>
              <p:nvPr/>
            </p:nvSpPr>
            <p:spPr>
              <a:xfrm>
                <a:off x="5066091" y="5666507"/>
                <a:ext cx="884025" cy="670568"/>
              </a:xfrm>
              <a:prstGeom prst="rect">
                <a:avLst/>
              </a:prstGeom>
              <a:blipFill>
                <a:blip r:embed="rId5"/>
                <a:stretch>
                  <a:fillRect/>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11" name="文字方塊 10">
                <a:extLst>
                  <a:ext uri="{FF2B5EF4-FFF2-40B4-BE49-F238E27FC236}">
                    <a16:creationId xmlns:a16="http://schemas.microsoft.com/office/drawing/2014/main" id="{98128273-2933-4521-A321-B927EF3A0765}"/>
                  </a:ext>
                </a:extLst>
              </p:cNvPr>
              <p:cNvSpPr txBox="1"/>
              <p:nvPr/>
            </p:nvSpPr>
            <p:spPr>
              <a:xfrm>
                <a:off x="1873882" y="4476693"/>
                <a:ext cx="5304208" cy="963854"/>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TW" sz="2000" i="1">
                          <a:latin typeface="Cambria Math" panose="02040503050406030204" pitchFamily="18" charset="0"/>
                        </a:rPr>
                        <m:t>𝐵𝐶𝐸</m:t>
                      </m:r>
                      <m:r>
                        <a:rPr lang="en-US" altLang="zh-TW" sz="2000" i="1">
                          <a:latin typeface="Cambria Math" panose="02040503050406030204" pitchFamily="18" charset="0"/>
                        </a:rPr>
                        <m:t>=−</m:t>
                      </m:r>
                      <m:f>
                        <m:fPr>
                          <m:ctrlPr>
                            <a:rPr lang="zh-TW" altLang="zh-TW" sz="2000" i="1">
                              <a:latin typeface="Cambria Math" panose="02040503050406030204" pitchFamily="18" charset="0"/>
                            </a:rPr>
                          </m:ctrlPr>
                        </m:fPr>
                        <m:num>
                          <m:r>
                            <a:rPr lang="en-US" altLang="zh-TW" sz="2000" i="1">
                              <a:latin typeface="Cambria Math" panose="02040503050406030204" pitchFamily="18" charset="0"/>
                            </a:rPr>
                            <m:t>1</m:t>
                          </m:r>
                        </m:num>
                        <m:den>
                          <m:r>
                            <a:rPr lang="en-US" altLang="zh-TW" sz="2000" i="1">
                              <a:latin typeface="Cambria Math" panose="02040503050406030204" pitchFamily="18" charset="0"/>
                            </a:rPr>
                            <m:t>𝑁</m:t>
                          </m:r>
                        </m:den>
                      </m:f>
                      <m:nary>
                        <m:naryPr>
                          <m:chr m:val="∑"/>
                          <m:limLoc m:val="undOvr"/>
                          <m:ctrlPr>
                            <a:rPr lang="zh-TW" altLang="zh-TW" sz="2000" i="1">
                              <a:latin typeface="Cambria Math" panose="02040503050406030204" pitchFamily="18" charset="0"/>
                            </a:rPr>
                          </m:ctrlPr>
                        </m:naryPr>
                        <m:sub>
                          <m:r>
                            <a:rPr lang="en-US" altLang="zh-TW" sz="2000" i="1">
                              <a:latin typeface="Cambria Math" panose="02040503050406030204" pitchFamily="18" charset="0"/>
                            </a:rPr>
                            <m:t>𝑛</m:t>
                          </m:r>
                          <m:r>
                            <a:rPr lang="en-US" altLang="zh-TW" sz="2000" i="1">
                              <a:latin typeface="Cambria Math" panose="02040503050406030204" pitchFamily="18" charset="0"/>
                            </a:rPr>
                            <m:t>=1</m:t>
                          </m:r>
                        </m:sub>
                        <m:sup>
                          <m:r>
                            <a:rPr lang="en-US" altLang="zh-TW" sz="2000" i="1">
                              <a:latin typeface="Cambria Math" panose="02040503050406030204" pitchFamily="18" charset="0"/>
                            </a:rPr>
                            <m:t>𝑁</m:t>
                          </m:r>
                        </m:sup>
                        <m:e>
                          <m:sSub>
                            <m:sSubPr>
                              <m:ctrlPr>
                                <a:rPr lang="zh-TW" altLang="zh-TW" sz="2000" i="1">
                                  <a:latin typeface="Cambria Math" panose="02040503050406030204" pitchFamily="18" charset="0"/>
                                </a:rPr>
                              </m:ctrlPr>
                            </m:sSubPr>
                            <m:e>
                              <m:r>
                                <a:rPr lang="en-US" altLang="zh-TW" sz="2000" i="1">
                                  <a:latin typeface="Cambria Math" panose="02040503050406030204" pitchFamily="18" charset="0"/>
                                </a:rPr>
                                <m:t>𝑦</m:t>
                              </m:r>
                            </m:e>
                            <m:sub>
                              <m:r>
                                <a:rPr lang="en-US" altLang="zh-TW" sz="2000" i="1">
                                  <a:latin typeface="Cambria Math" panose="02040503050406030204" pitchFamily="18" charset="0"/>
                                </a:rPr>
                                <m:t>𝑛</m:t>
                              </m:r>
                            </m:sub>
                          </m:sSub>
                          <m:r>
                            <a:rPr lang="en-US" altLang="zh-TW" sz="2000" i="1">
                              <a:latin typeface="Cambria Math" panose="02040503050406030204" pitchFamily="18" charset="0"/>
                            </a:rPr>
                            <m:t>𝑙𝑜𝑔</m:t>
                          </m:r>
                          <m:sSub>
                            <m:sSubPr>
                              <m:ctrlPr>
                                <a:rPr lang="zh-TW" altLang="zh-TW" sz="2000" i="1">
                                  <a:latin typeface="Cambria Math" panose="02040503050406030204" pitchFamily="18" charset="0"/>
                                </a:rPr>
                              </m:ctrlPr>
                            </m:sSubPr>
                            <m:e>
                              <m:acc>
                                <m:accPr>
                                  <m:chr m:val="̂"/>
                                  <m:ctrlPr>
                                    <a:rPr lang="zh-TW" altLang="zh-TW" sz="2000" i="1">
                                      <a:latin typeface="Cambria Math" panose="02040503050406030204" pitchFamily="18" charset="0"/>
                                    </a:rPr>
                                  </m:ctrlPr>
                                </m:accPr>
                                <m:e>
                                  <m:r>
                                    <a:rPr lang="en-US" altLang="zh-TW" sz="2000" i="1">
                                      <a:latin typeface="Cambria Math" panose="02040503050406030204" pitchFamily="18" charset="0"/>
                                    </a:rPr>
                                    <m:t>𝑦</m:t>
                                  </m:r>
                                </m:e>
                              </m:acc>
                            </m:e>
                            <m:sub>
                              <m:r>
                                <a:rPr lang="en-US" altLang="zh-TW" sz="2000" i="1">
                                  <a:latin typeface="Cambria Math" panose="02040503050406030204" pitchFamily="18" charset="0"/>
                                </a:rPr>
                                <m:t>𝑛</m:t>
                              </m:r>
                            </m:sub>
                          </m:sSub>
                          <m:r>
                            <a:rPr lang="en-US" altLang="zh-TW" sz="2000" i="1">
                              <a:latin typeface="Cambria Math" panose="02040503050406030204" pitchFamily="18" charset="0"/>
                            </a:rPr>
                            <m:t>+</m:t>
                          </m:r>
                          <m:d>
                            <m:dPr>
                              <m:ctrlPr>
                                <a:rPr lang="zh-TW" altLang="zh-TW" sz="2000" i="1">
                                  <a:latin typeface="Cambria Math" panose="02040503050406030204" pitchFamily="18" charset="0"/>
                                </a:rPr>
                              </m:ctrlPr>
                            </m:dPr>
                            <m:e>
                              <m:r>
                                <a:rPr lang="en-US" altLang="zh-TW" sz="2000" i="1">
                                  <a:latin typeface="Cambria Math" panose="02040503050406030204" pitchFamily="18" charset="0"/>
                                </a:rPr>
                                <m:t>1−</m:t>
                              </m:r>
                              <m:sSub>
                                <m:sSubPr>
                                  <m:ctrlPr>
                                    <a:rPr lang="zh-TW" altLang="zh-TW" sz="2000" i="1">
                                      <a:latin typeface="Cambria Math" panose="02040503050406030204" pitchFamily="18" charset="0"/>
                                    </a:rPr>
                                  </m:ctrlPr>
                                </m:sSubPr>
                                <m:e>
                                  <m:r>
                                    <a:rPr lang="en-US" altLang="zh-TW" sz="2000" i="1">
                                      <a:latin typeface="Cambria Math" panose="02040503050406030204" pitchFamily="18" charset="0"/>
                                    </a:rPr>
                                    <m:t>𝑦</m:t>
                                  </m:r>
                                </m:e>
                                <m:sub>
                                  <m:r>
                                    <a:rPr lang="en-US" altLang="zh-TW" sz="2000" i="1">
                                      <a:latin typeface="Cambria Math" panose="02040503050406030204" pitchFamily="18" charset="0"/>
                                    </a:rPr>
                                    <m:t>𝑛</m:t>
                                  </m:r>
                                </m:sub>
                              </m:sSub>
                            </m:e>
                          </m:d>
                          <m:r>
                            <a:rPr lang="en-US" altLang="zh-TW" sz="2000" i="1">
                              <a:latin typeface="Cambria Math" panose="02040503050406030204" pitchFamily="18" charset="0"/>
                            </a:rPr>
                            <m:t>𝑙𝑜𝑔</m:t>
                          </m:r>
                          <m:d>
                            <m:dPr>
                              <m:ctrlPr>
                                <a:rPr lang="zh-TW" altLang="zh-TW" sz="2000" i="1">
                                  <a:latin typeface="Cambria Math" panose="02040503050406030204" pitchFamily="18" charset="0"/>
                                </a:rPr>
                              </m:ctrlPr>
                            </m:dPr>
                            <m:e>
                              <m:r>
                                <a:rPr lang="en-US" altLang="zh-TW" sz="2000" i="1">
                                  <a:latin typeface="Cambria Math" panose="02040503050406030204" pitchFamily="18" charset="0"/>
                                </a:rPr>
                                <m:t>1−</m:t>
                              </m:r>
                              <m:sSub>
                                <m:sSubPr>
                                  <m:ctrlPr>
                                    <a:rPr lang="zh-TW" altLang="zh-TW" sz="2000" i="1">
                                      <a:latin typeface="Cambria Math" panose="02040503050406030204" pitchFamily="18" charset="0"/>
                                    </a:rPr>
                                  </m:ctrlPr>
                                </m:sSubPr>
                                <m:e>
                                  <m:acc>
                                    <m:accPr>
                                      <m:chr m:val="̂"/>
                                      <m:ctrlPr>
                                        <a:rPr lang="zh-TW" altLang="zh-TW" sz="2000" i="1">
                                          <a:latin typeface="Cambria Math" panose="02040503050406030204" pitchFamily="18" charset="0"/>
                                        </a:rPr>
                                      </m:ctrlPr>
                                    </m:accPr>
                                    <m:e>
                                      <m:r>
                                        <a:rPr lang="en-US" altLang="zh-TW" sz="2000" i="1">
                                          <a:latin typeface="Cambria Math" panose="02040503050406030204" pitchFamily="18" charset="0"/>
                                        </a:rPr>
                                        <m:t>𝑦</m:t>
                                      </m:r>
                                    </m:e>
                                  </m:acc>
                                </m:e>
                                <m:sub>
                                  <m:r>
                                    <a:rPr lang="en-US" altLang="zh-TW" sz="2000" i="1">
                                      <a:latin typeface="Cambria Math" panose="02040503050406030204" pitchFamily="18" charset="0"/>
                                    </a:rPr>
                                    <m:t>𝑛</m:t>
                                  </m:r>
                                </m:sub>
                              </m:sSub>
                            </m:e>
                          </m:d>
                        </m:e>
                      </m:nary>
                    </m:oMath>
                  </m:oMathPara>
                </a14:m>
                <a:endParaRPr lang="zh-TW" altLang="en-US" sz="2400" dirty="0"/>
              </a:p>
            </p:txBody>
          </p:sp>
        </mc:Choice>
        <mc:Fallback xmlns="">
          <p:sp>
            <p:nvSpPr>
              <p:cNvPr id="11" name="文字方塊 10">
                <a:extLst>
                  <a:ext uri="{FF2B5EF4-FFF2-40B4-BE49-F238E27FC236}">
                    <a16:creationId xmlns:a16="http://schemas.microsoft.com/office/drawing/2014/main" id="{98128273-2933-4521-A321-B927EF3A0765}"/>
                  </a:ext>
                </a:extLst>
              </p:cNvPr>
              <p:cNvSpPr txBox="1">
                <a:spLocks noRot="1" noChangeAspect="1" noMove="1" noResize="1" noEditPoints="1" noAdjustHandles="1" noChangeArrowheads="1" noChangeShapeType="1" noTextEdit="1"/>
              </p:cNvSpPr>
              <p:nvPr/>
            </p:nvSpPr>
            <p:spPr>
              <a:xfrm>
                <a:off x="1873882" y="4476693"/>
                <a:ext cx="5304208" cy="963854"/>
              </a:xfrm>
              <a:prstGeom prst="rect">
                <a:avLst/>
              </a:prstGeom>
              <a:blipFill>
                <a:blip r:embed="rId6"/>
                <a:stretch>
                  <a:fillRect/>
                </a:stretch>
              </a:blipFill>
            </p:spPr>
            <p:txBody>
              <a:bodyPr/>
              <a:lstStyle/>
              <a:p>
                <a:r>
                  <a:rPr lang="zh-TW" altLang="en-US">
                    <a:noFill/>
                  </a:rPr>
                  <a:t> </a:t>
                </a:r>
              </a:p>
            </p:txBody>
          </p:sp>
        </mc:Fallback>
      </mc:AlternateContent>
      <p:sp>
        <p:nvSpPr>
          <p:cNvPr id="12" name="投影片編號版面配置區 11">
            <a:extLst>
              <a:ext uri="{FF2B5EF4-FFF2-40B4-BE49-F238E27FC236}">
                <a16:creationId xmlns:a16="http://schemas.microsoft.com/office/drawing/2014/main" id="{D532157F-EB42-4408-94EC-F50268D7E07E}"/>
              </a:ext>
            </a:extLst>
          </p:cNvPr>
          <p:cNvSpPr>
            <a:spLocks noGrp="1"/>
          </p:cNvSpPr>
          <p:nvPr>
            <p:ph type="sldNum" sz="quarter" idx="12"/>
          </p:nvPr>
        </p:nvSpPr>
        <p:spPr/>
        <p:txBody>
          <a:bodyPr/>
          <a:lstStyle/>
          <a:p>
            <a:fld id="{73DA0BB7-265A-403C-9275-D587AB510EDC}" type="slidenum">
              <a:rPr lang="zh-TW" altLang="en-US" smtClean="0"/>
              <a:t>21</a:t>
            </a:fld>
            <a:endParaRPr lang="zh-TW" altLang="en-US"/>
          </a:p>
        </p:txBody>
      </p:sp>
    </p:spTree>
    <p:extLst>
      <p:ext uri="{BB962C8B-B14F-4D97-AF65-F5344CB8AC3E}">
        <p14:creationId xmlns:p14="http://schemas.microsoft.com/office/powerpoint/2010/main" val="35467320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0C9B1B7-FAD2-4F02-A0CD-8390B67A46B7}"/>
              </a:ext>
            </a:extLst>
          </p:cNvPr>
          <p:cNvSpPr>
            <a:spLocks noGrp="1"/>
          </p:cNvSpPr>
          <p:nvPr>
            <p:ph type="title"/>
          </p:nvPr>
        </p:nvSpPr>
        <p:spPr/>
        <p:txBody>
          <a:bodyPr>
            <a:normAutofit/>
          </a:bodyPr>
          <a:lstStyle/>
          <a:p>
            <a:pPr algn="l"/>
            <a:r>
              <a:rPr lang="en-US" altLang="zh-TW" sz="3600" b="1" dirty="0"/>
              <a:t>Data augmentation</a:t>
            </a:r>
            <a:endParaRPr lang="zh-TW" altLang="en-US" sz="3600" b="1" dirty="0"/>
          </a:p>
        </p:txBody>
      </p:sp>
      <p:sp>
        <p:nvSpPr>
          <p:cNvPr id="3" name="內容版面配置區 2">
            <a:extLst>
              <a:ext uri="{FF2B5EF4-FFF2-40B4-BE49-F238E27FC236}">
                <a16:creationId xmlns:a16="http://schemas.microsoft.com/office/drawing/2014/main" id="{2C186FEF-8AA2-4134-99FB-F4D3F476FDB6}"/>
              </a:ext>
            </a:extLst>
          </p:cNvPr>
          <p:cNvSpPr>
            <a:spLocks noGrp="1"/>
          </p:cNvSpPr>
          <p:nvPr>
            <p:ph idx="1"/>
          </p:nvPr>
        </p:nvSpPr>
        <p:spPr/>
        <p:txBody>
          <a:bodyPr/>
          <a:lstStyle/>
          <a:p>
            <a:r>
              <a:rPr lang="en-US" altLang="zh-TW" sz="2400" dirty="0"/>
              <a:t>Rotate</a:t>
            </a:r>
          </a:p>
          <a:p>
            <a:r>
              <a:rPr lang="en-US" altLang="zh-TW" sz="2400" dirty="0"/>
              <a:t>Flip</a:t>
            </a:r>
          </a:p>
          <a:p>
            <a:endParaRPr lang="en-US" altLang="zh-TW" dirty="0"/>
          </a:p>
          <a:p>
            <a:endParaRPr lang="en-US" altLang="zh-TW" dirty="0"/>
          </a:p>
          <a:p>
            <a:endParaRPr lang="en-US" altLang="zh-TW" sz="2800" dirty="0"/>
          </a:p>
          <a:p>
            <a:r>
              <a:rPr lang="en-US" altLang="zh-TW" sz="2800" dirty="0"/>
              <a:t>Number of nodules:</a:t>
            </a:r>
          </a:p>
          <a:p>
            <a:pPr lvl="1"/>
            <a:r>
              <a:rPr lang="en-US" altLang="zh-TW" sz="2400" dirty="0"/>
              <a:t>877 to 14032</a:t>
            </a:r>
            <a:endParaRPr lang="zh-TW" altLang="en-US" sz="2400" dirty="0"/>
          </a:p>
        </p:txBody>
      </p:sp>
      <p:pic>
        <p:nvPicPr>
          <p:cNvPr id="6" name="圖片 5">
            <a:extLst>
              <a:ext uri="{FF2B5EF4-FFF2-40B4-BE49-F238E27FC236}">
                <a16:creationId xmlns:a16="http://schemas.microsoft.com/office/drawing/2014/main" id="{48066EDF-564D-4B64-91CC-3B8A1D8BF184}"/>
              </a:ext>
            </a:extLst>
          </p:cNvPr>
          <p:cNvPicPr/>
          <p:nvPr/>
        </p:nvPicPr>
        <p:blipFill>
          <a:blip r:embed="rId3"/>
          <a:stretch>
            <a:fillRect/>
          </a:stretch>
        </p:blipFill>
        <p:spPr>
          <a:xfrm>
            <a:off x="3645282" y="1161911"/>
            <a:ext cx="5274310" cy="2566670"/>
          </a:xfrm>
          <a:prstGeom prst="rect">
            <a:avLst/>
          </a:prstGeom>
        </p:spPr>
      </p:pic>
      <p:pic>
        <p:nvPicPr>
          <p:cNvPr id="7" name="圖片 6">
            <a:extLst>
              <a:ext uri="{FF2B5EF4-FFF2-40B4-BE49-F238E27FC236}">
                <a16:creationId xmlns:a16="http://schemas.microsoft.com/office/drawing/2014/main" id="{A1B5F0D9-4BCC-4837-9233-ADE88B359E9B}"/>
              </a:ext>
            </a:extLst>
          </p:cNvPr>
          <p:cNvPicPr/>
          <p:nvPr/>
        </p:nvPicPr>
        <p:blipFill>
          <a:blip r:embed="rId4"/>
          <a:stretch>
            <a:fillRect/>
          </a:stretch>
        </p:blipFill>
        <p:spPr>
          <a:xfrm>
            <a:off x="5436096" y="4094133"/>
            <a:ext cx="2314575" cy="2382520"/>
          </a:xfrm>
          <a:prstGeom prst="rect">
            <a:avLst/>
          </a:prstGeom>
        </p:spPr>
      </p:pic>
      <p:sp>
        <p:nvSpPr>
          <p:cNvPr id="4" name="投影片編號版面配置區 3">
            <a:extLst>
              <a:ext uri="{FF2B5EF4-FFF2-40B4-BE49-F238E27FC236}">
                <a16:creationId xmlns:a16="http://schemas.microsoft.com/office/drawing/2014/main" id="{49A5750F-CD22-4341-B2E8-E6EE21D5E2F3}"/>
              </a:ext>
            </a:extLst>
          </p:cNvPr>
          <p:cNvSpPr>
            <a:spLocks noGrp="1"/>
          </p:cNvSpPr>
          <p:nvPr>
            <p:ph type="sldNum" sz="quarter" idx="12"/>
          </p:nvPr>
        </p:nvSpPr>
        <p:spPr/>
        <p:txBody>
          <a:bodyPr/>
          <a:lstStyle/>
          <a:p>
            <a:fld id="{73DA0BB7-265A-403C-9275-D587AB510EDC}" type="slidenum">
              <a:rPr lang="zh-TW" altLang="en-US" smtClean="0"/>
              <a:t>22</a:t>
            </a:fld>
            <a:endParaRPr lang="zh-TW" altLang="en-US"/>
          </a:p>
        </p:txBody>
      </p:sp>
    </p:spTree>
    <p:extLst>
      <p:ext uri="{BB962C8B-B14F-4D97-AF65-F5344CB8AC3E}">
        <p14:creationId xmlns:p14="http://schemas.microsoft.com/office/powerpoint/2010/main" val="27258802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44F4047-CDCB-4CDC-B26E-BDF5C3E888A6}"/>
              </a:ext>
            </a:extLst>
          </p:cNvPr>
          <p:cNvSpPr>
            <a:spLocks noGrp="1"/>
          </p:cNvSpPr>
          <p:nvPr>
            <p:ph type="title"/>
          </p:nvPr>
        </p:nvSpPr>
        <p:spPr/>
        <p:txBody>
          <a:bodyPr>
            <a:normAutofit/>
          </a:bodyPr>
          <a:lstStyle/>
          <a:p>
            <a:pPr algn="l"/>
            <a:r>
              <a:rPr lang="en-US" altLang="zh-TW" sz="3600" b="1" dirty="0"/>
              <a:t>Evaluation</a:t>
            </a:r>
            <a:endParaRPr lang="zh-TW" altLang="en-US" sz="3600" dirty="0"/>
          </a:p>
        </p:txBody>
      </p:sp>
      <p:sp>
        <p:nvSpPr>
          <p:cNvPr id="3" name="內容版面配置區 2">
            <a:extLst>
              <a:ext uri="{FF2B5EF4-FFF2-40B4-BE49-F238E27FC236}">
                <a16:creationId xmlns:a16="http://schemas.microsoft.com/office/drawing/2014/main" id="{1294DBC5-50C7-4CB2-A7FC-33E95A8EDB15}"/>
              </a:ext>
            </a:extLst>
          </p:cNvPr>
          <p:cNvSpPr>
            <a:spLocks noGrp="1"/>
          </p:cNvSpPr>
          <p:nvPr>
            <p:ph idx="1"/>
          </p:nvPr>
        </p:nvSpPr>
        <p:spPr/>
        <p:txBody>
          <a:bodyPr>
            <a:normAutofit/>
          </a:bodyPr>
          <a:lstStyle/>
          <a:p>
            <a:r>
              <a:rPr lang="en-US" altLang="zh-TW" sz="2400" dirty="0"/>
              <a:t>Ten-fold cross validation</a:t>
            </a:r>
          </a:p>
          <a:p>
            <a:endParaRPr lang="en-US" altLang="zh-TW" sz="2400" dirty="0"/>
          </a:p>
          <a:p>
            <a:endParaRPr lang="en-US" altLang="zh-TW" sz="2400" dirty="0"/>
          </a:p>
          <a:p>
            <a:endParaRPr lang="en-US" altLang="zh-TW" sz="2400" dirty="0"/>
          </a:p>
          <a:p>
            <a:endParaRPr lang="en-US" altLang="zh-TW" sz="2400" dirty="0"/>
          </a:p>
          <a:p>
            <a:endParaRPr lang="en-US" altLang="zh-TW" sz="2400" dirty="0"/>
          </a:p>
          <a:p>
            <a:r>
              <a:rPr lang="en-US" altLang="zh-TW" sz="2400" dirty="0"/>
              <a:t>Split dataset</a:t>
            </a:r>
          </a:p>
          <a:p>
            <a:pPr lvl="1"/>
            <a:r>
              <a:rPr lang="en-US" altLang="zh-TW" sz="2000" dirty="0"/>
              <a:t>Training data: ~12628</a:t>
            </a:r>
            <a:r>
              <a:rPr lang="zh-TW" altLang="en-US" sz="2000" dirty="0"/>
              <a:t> </a:t>
            </a:r>
            <a:r>
              <a:rPr lang="en-US" altLang="zh-TW" sz="2000" dirty="0"/>
              <a:t>nodules</a:t>
            </a:r>
          </a:p>
          <a:p>
            <a:pPr lvl="1"/>
            <a:r>
              <a:rPr lang="en-US" altLang="zh-TW" sz="2000" dirty="0"/>
              <a:t>Validation data: ~88 nodules</a:t>
            </a:r>
          </a:p>
        </p:txBody>
      </p:sp>
      <p:sp>
        <p:nvSpPr>
          <p:cNvPr id="9" name="矩形 8">
            <a:extLst>
              <a:ext uri="{FF2B5EF4-FFF2-40B4-BE49-F238E27FC236}">
                <a16:creationId xmlns:a16="http://schemas.microsoft.com/office/drawing/2014/main" id="{572AEAD1-E6A4-48E1-A924-30C74A381392}"/>
              </a:ext>
            </a:extLst>
          </p:cNvPr>
          <p:cNvSpPr/>
          <p:nvPr/>
        </p:nvSpPr>
        <p:spPr>
          <a:xfrm>
            <a:off x="720879" y="2562944"/>
            <a:ext cx="648072"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t>fold 1</a:t>
            </a:r>
            <a:endParaRPr lang="zh-TW" altLang="en-US" sz="1600" dirty="0"/>
          </a:p>
        </p:txBody>
      </p:sp>
      <p:sp>
        <p:nvSpPr>
          <p:cNvPr id="10" name="矩形 9">
            <a:extLst>
              <a:ext uri="{FF2B5EF4-FFF2-40B4-BE49-F238E27FC236}">
                <a16:creationId xmlns:a16="http://schemas.microsoft.com/office/drawing/2014/main" id="{06A41DE6-4C85-4956-BEDE-7FD180134C26}"/>
              </a:ext>
            </a:extLst>
          </p:cNvPr>
          <p:cNvSpPr/>
          <p:nvPr/>
        </p:nvSpPr>
        <p:spPr>
          <a:xfrm>
            <a:off x="1490101" y="2562944"/>
            <a:ext cx="648072"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t>fold 2</a:t>
            </a:r>
            <a:endParaRPr lang="zh-TW" altLang="en-US" sz="1600" dirty="0"/>
          </a:p>
        </p:txBody>
      </p:sp>
      <p:sp>
        <p:nvSpPr>
          <p:cNvPr id="11" name="矩形 10">
            <a:extLst>
              <a:ext uri="{FF2B5EF4-FFF2-40B4-BE49-F238E27FC236}">
                <a16:creationId xmlns:a16="http://schemas.microsoft.com/office/drawing/2014/main" id="{930EBDC4-D4CA-4DA4-B463-40C5E0EE9E82}"/>
              </a:ext>
            </a:extLst>
          </p:cNvPr>
          <p:cNvSpPr/>
          <p:nvPr/>
        </p:nvSpPr>
        <p:spPr>
          <a:xfrm>
            <a:off x="2259595" y="2562944"/>
            <a:ext cx="648072"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t>fold 3</a:t>
            </a:r>
            <a:endParaRPr lang="zh-TW" altLang="en-US" sz="1600" dirty="0"/>
          </a:p>
        </p:txBody>
      </p:sp>
      <p:sp>
        <p:nvSpPr>
          <p:cNvPr id="12" name="矩形 11">
            <a:extLst>
              <a:ext uri="{FF2B5EF4-FFF2-40B4-BE49-F238E27FC236}">
                <a16:creationId xmlns:a16="http://schemas.microsoft.com/office/drawing/2014/main" id="{09B4294D-B2D2-4628-ACD2-32723DB7B4FF}"/>
              </a:ext>
            </a:extLst>
          </p:cNvPr>
          <p:cNvSpPr/>
          <p:nvPr/>
        </p:nvSpPr>
        <p:spPr>
          <a:xfrm>
            <a:off x="5341222" y="2565679"/>
            <a:ext cx="648072"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t>fold 7</a:t>
            </a:r>
            <a:endParaRPr lang="zh-TW" altLang="en-US" sz="1600" dirty="0"/>
          </a:p>
        </p:txBody>
      </p:sp>
      <p:sp>
        <p:nvSpPr>
          <p:cNvPr id="13" name="矩形 12">
            <a:extLst>
              <a:ext uri="{FF2B5EF4-FFF2-40B4-BE49-F238E27FC236}">
                <a16:creationId xmlns:a16="http://schemas.microsoft.com/office/drawing/2014/main" id="{F6439973-C7FB-46BA-B56A-16B01EB07366}"/>
              </a:ext>
            </a:extLst>
          </p:cNvPr>
          <p:cNvSpPr/>
          <p:nvPr/>
        </p:nvSpPr>
        <p:spPr>
          <a:xfrm>
            <a:off x="6110444" y="2564904"/>
            <a:ext cx="648072"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t>fold 8</a:t>
            </a:r>
            <a:endParaRPr lang="zh-TW" altLang="en-US" sz="1600" dirty="0"/>
          </a:p>
        </p:txBody>
      </p:sp>
      <p:sp>
        <p:nvSpPr>
          <p:cNvPr id="14" name="矩形 13">
            <a:extLst>
              <a:ext uri="{FF2B5EF4-FFF2-40B4-BE49-F238E27FC236}">
                <a16:creationId xmlns:a16="http://schemas.microsoft.com/office/drawing/2014/main" id="{50D88630-8CE1-4441-BF05-525FB7371174}"/>
              </a:ext>
            </a:extLst>
          </p:cNvPr>
          <p:cNvSpPr/>
          <p:nvPr/>
        </p:nvSpPr>
        <p:spPr>
          <a:xfrm>
            <a:off x="6879666" y="2557297"/>
            <a:ext cx="648072"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t>fold 9</a:t>
            </a:r>
            <a:endParaRPr lang="zh-TW" altLang="en-US" sz="1600" dirty="0"/>
          </a:p>
        </p:txBody>
      </p:sp>
      <p:sp>
        <p:nvSpPr>
          <p:cNvPr id="15" name="矩形 14">
            <a:extLst>
              <a:ext uri="{FF2B5EF4-FFF2-40B4-BE49-F238E27FC236}">
                <a16:creationId xmlns:a16="http://schemas.microsoft.com/office/drawing/2014/main" id="{C123348E-884F-4C70-A607-BE1CE5BF4423}"/>
              </a:ext>
            </a:extLst>
          </p:cNvPr>
          <p:cNvSpPr/>
          <p:nvPr/>
        </p:nvSpPr>
        <p:spPr>
          <a:xfrm>
            <a:off x="3802778" y="2557297"/>
            <a:ext cx="648072"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t>fold 5</a:t>
            </a:r>
            <a:endParaRPr lang="zh-TW" altLang="en-US" sz="1600" dirty="0"/>
          </a:p>
        </p:txBody>
      </p:sp>
      <p:sp>
        <p:nvSpPr>
          <p:cNvPr id="16" name="矩形 15">
            <a:extLst>
              <a:ext uri="{FF2B5EF4-FFF2-40B4-BE49-F238E27FC236}">
                <a16:creationId xmlns:a16="http://schemas.microsoft.com/office/drawing/2014/main" id="{4A268003-F3EC-4B94-B2AE-14D8E6E9395E}"/>
              </a:ext>
            </a:extLst>
          </p:cNvPr>
          <p:cNvSpPr/>
          <p:nvPr/>
        </p:nvSpPr>
        <p:spPr>
          <a:xfrm>
            <a:off x="4572000" y="2564904"/>
            <a:ext cx="648072"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t>fold 6</a:t>
            </a:r>
            <a:endParaRPr lang="zh-TW" altLang="en-US" sz="1600" dirty="0"/>
          </a:p>
        </p:txBody>
      </p:sp>
      <p:sp>
        <p:nvSpPr>
          <p:cNvPr id="17" name="矩形 16">
            <a:extLst>
              <a:ext uri="{FF2B5EF4-FFF2-40B4-BE49-F238E27FC236}">
                <a16:creationId xmlns:a16="http://schemas.microsoft.com/office/drawing/2014/main" id="{63773C13-9E08-47E8-A5ED-4678E76C757A}"/>
              </a:ext>
            </a:extLst>
          </p:cNvPr>
          <p:cNvSpPr/>
          <p:nvPr/>
        </p:nvSpPr>
        <p:spPr>
          <a:xfrm>
            <a:off x="3033556" y="2560847"/>
            <a:ext cx="648072"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t>fold 4</a:t>
            </a:r>
            <a:endParaRPr lang="zh-TW" altLang="en-US" sz="1600" dirty="0"/>
          </a:p>
        </p:txBody>
      </p:sp>
      <p:sp>
        <p:nvSpPr>
          <p:cNvPr id="18" name="矩形 17">
            <a:extLst>
              <a:ext uri="{FF2B5EF4-FFF2-40B4-BE49-F238E27FC236}">
                <a16:creationId xmlns:a16="http://schemas.microsoft.com/office/drawing/2014/main" id="{7DFFD337-1469-429C-8DA3-48854B4C962A}"/>
              </a:ext>
            </a:extLst>
          </p:cNvPr>
          <p:cNvSpPr/>
          <p:nvPr/>
        </p:nvSpPr>
        <p:spPr>
          <a:xfrm>
            <a:off x="7648888" y="2564904"/>
            <a:ext cx="648072" cy="576064"/>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solidFill>
                  <a:schemeClr val="tx1"/>
                </a:solidFill>
              </a:rPr>
              <a:t>fold 10</a:t>
            </a:r>
            <a:endParaRPr lang="zh-TW" altLang="en-US" sz="1600" dirty="0">
              <a:solidFill>
                <a:schemeClr val="tx1"/>
              </a:solidFill>
            </a:endParaRPr>
          </a:p>
        </p:txBody>
      </p:sp>
      <p:sp>
        <p:nvSpPr>
          <p:cNvPr id="19" name="右大括弧 18">
            <a:extLst>
              <a:ext uri="{FF2B5EF4-FFF2-40B4-BE49-F238E27FC236}">
                <a16:creationId xmlns:a16="http://schemas.microsoft.com/office/drawing/2014/main" id="{7B3302AD-00FF-475B-B8F3-2C4CF5DA2A37}"/>
              </a:ext>
            </a:extLst>
          </p:cNvPr>
          <p:cNvSpPr/>
          <p:nvPr/>
        </p:nvSpPr>
        <p:spPr>
          <a:xfrm rot="5400000">
            <a:off x="3880005" y="164112"/>
            <a:ext cx="488608" cy="6806861"/>
          </a:xfrm>
          <a:prstGeom prst="rightBrace">
            <a:avLst>
              <a:gd name="adj1" fmla="val 0"/>
              <a:gd name="adj2" fmla="val 50000"/>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0" name="文字方塊 19">
            <a:extLst>
              <a:ext uri="{FF2B5EF4-FFF2-40B4-BE49-F238E27FC236}">
                <a16:creationId xmlns:a16="http://schemas.microsoft.com/office/drawing/2014/main" id="{227EAE06-FD40-40D1-B764-578A00C038D4}"/>
              </a:ext>
            </a:extLst>
          </p:cNvPr>
          <p:cNvSpPr txBox="1"/>
          <p:nvPr/>
        </p:nvSpPr>
        <p:spPr>
          <a:xfrm>
            <a:off x="3681628" y="3817058"/>
            <a:ext cx="971613" cy="369332"/>
          </a:xfrm>
          <a:prstGeom prst="rect">
            <a:avLst/>
          </a:prstGeom>
          <a:noFill/>
        </p:spPr>
        <p:txBody>
          <a:bodyPr wrap="none" rtlCol="0">
            <a:spAutoFit/>
          </a:bodyPr>
          <a:lstStyle/>
          <a:p>
            <a:r>
              <a:rPr lang="en-US" altLang="zh-TW" dirty="0"/>
              <a:t>Training</a:t>
            </a:r>
            <a:endParaRPr lang="zh-TW" altLang="en-US" dirty="0"/>
          </a:p>
        </p:txBody>
      </p:sp>
      <p:cxnSp>
        <p:nvCxnSpPr>
          <p:cNvPr id="22" name="直線接點 21">
            <a:extLst>
              <a:ext uri="{FF2B5EF4-FFF2-40B4-BE49-F238E27FC236}">
                <a16:creationId xmlns:a16="http://schemas.microsoft.com/office/drawing/2014/main" id="{B9D7E3EC-B6F6-42D6-8055-7A80B9385782}"/>
              </a:ext>
            </a:extLst>
          </p:cNvPr>
          <p:cNvCxnSpPr>
            <a:cxnSpLocks/>
          </p:cNvCxnSpPr>
          <p:nvPr/>
        </p:nvCxnSpPr>
        <p:spPr>
          <a:xfrm>
            <a:off x="7972924" y="3323238"/>
            <a:ext cx="0" cy="48860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文字方塊 22">
            <a:extLst>
              <a:ext uri="{FF2B5EF4-FFF2-40B4-BE49-F238E27FC236}">
                <a16:creationId xmlns:a16="http://schemas.microsoft.com/office/drawing/2014/main" id="{6938A28B-44D5-483D-89B0-69ADA3F8CFE5}"/>
              </a:ext>
            </a:extLst>
          </p:cNvPr>
          <p:cNvSpPr txBox="1"/>
          <p:nvPr/>
        </p:nvSpPr>
        <p:spPr>
          <a:xfrm>
            <a:off x="7358570" y="3817058"/>
            <a:ext cx="1107996" cy="369332"/>
          </a:xfrm>
          <a:prstGeom prst="rect">
            <a:avLst/>
          </a:prstGeom>
          <a:noFill/>
        </p:spPr>
        <p:txBody>
          <a:bodyPr wrap="none" rtlCol="0">
            <a:spAutoFit/>
          </a:bodyPr>
          <a:lstStyle/>
          <a:p>
            <a:r>
              <a:rPr lang="en-US" altLang="zh-TW" dirty="0"/>
              <a:t>validation</a:t>
            </a:r>
            <a:endParaRPr lang="zh-TW" altLang="en-US" dirty="0"/>
          </a:p>
        </p:txBody>
      </p:sp>
      <p:sp>
        <p:nvSpPr>
          <p:cNvPr id="21" name="投影片編號版面配置區 20">
            <a:extLst>
              <a:ext uri="{FF2B5EF4-FFF2-40B4-BE49-F238E27FC236}">
                <a16:creationId xmlns:a16="http://schemas.microsoft.com/office/drawing/2014/main" id="{1409AD39-AB03-40CB-BB91-1FDBFCDB28F8}"/>
              </a:ext>
            </a:extLst>
          </p:cNvPr>
          <p:cNvSpPr>
            <a:spLocks noGrp="1"/>
          </p:cNvSpPr>
          <p:nvPr>
            <p:ph type="sldNum" sz="quarter" idx="12"/>
          </p:nvPr>
        </p:nvSpPr>
        <p:spPr/>
        <p:txBody>
          <a:bodyPr/>
          <a:lstStyle/>
          <a:p>
            <a:fld id="{73DA0BB7-265A-403C-9275-D587AB510EDC}" type="slidenum">
              <a:rPr lang="zh-TW" altLang="en-US" smtClean="0"/>
              <a:t>23</a:t>
            </a:fld>
            <a:endParaRPr lang="zh-TW" altLang="en-US"/>
          </a:p>
        </p:txBody>
      </p:sp>
    </p:spTree>
    <p:extLst>
      <p:ext uri="{BB962C8B-B14F-4D97-AF65-F5344CB8AC3E}">
        <p14:creationId xmlns:p14="http://schemas.microsoft.com/office/powerpoint/2010/main" val="30532232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787BB8-6A32-4F28-8C4D-BDB9F457E6B3}"/>
              </a:ext>
            </a:extLst>
          </p:cNvPr>
          <p:cNvSpPr>
            <a:spLocks noGrp="1"/>
          </p:cNvSpPr>
          <p:nvPr>
            <p:ph type="title"/>
          </p:nvPr>
        </p:nvSpPr>
        <p:spPr/>
        <p:txBody>
          <a:bodyPr>
            <a:normAutofit/>
          </a:bodyPr>
          <a:lstStyle/>
          <a:p>
            <a:pPr algn="l"/>
            <a:r>
              <a:rPr lang="en-US" altLang="zh-TW" sz="3600" b="1" dirty="0"/>
              <a:t>Evaluation</a:t>
            </a:r>
            <a:endParaRPr lang="zh-TW" altLang="en-US" sz="3600" b="1" dirty="0"/>
          </a:p>
        </p:txBody>
      </p:sp>
      <mc:AlternateContent xmlns:mc="http://schemas.openxmlformats.org/markup-compatibility/2006">
        <mc:Choice xmlns:a14="http://schemas.microsoft.com/office/drawing/2010/main" Requires="a14">
          <p:sp>
            <p:nvSpPr>
              <p:cNvPr id="3" name="內容版面配置區 2">
                <a:extLst>
                  <a:ext uri="{FF2B5EF4-FFF2-40B4-BE49-F238E27FC236}">
                    <a16:creationId xmlns:a16="http://schemas.microsoft.com/office/drawing/2014/main" id="{E0D2A9C8-9B69-42E0-B458-5FEDB80BA7BE}"/>
                  </a:ext>
                </a:extLst>
              </p:cNvPr>
              <p:cNvSpPr>
                <a:spLocks noGrp="1"/>
              </p:cNvSpPr>
              <p:nvPr>
                <p:ph idx="1"/>
              </p:nvPr>
            </p:nvSpPr>
            <p:spPr/>
            <p:txBody>
              <a:bodyPr>
                <a:normAutofit fontScale="85000" lnSpcReduction="10000"/>
              </a:bodyPr>
              <a:lstStyle/>
              <a:p>
                <a:pPr marL="0" indent="0">
                  <a:buNone/>
                </a:pPr>
                <a:r>
                  <a:rPr lang="en-US" altLang="zh-TW" sz="2400" dirty="0"/>
                  <a:t>The AUC, Accuracy and Sensitivity are the main metrics to evaluate our model.</a:t>
                </a:r>
              </a:p>
              <a:p>
                <a14:m>
                  <m:oMath xmlns:m="http://schemas.openxmlformats.org/officeDocument/2006/math">
                    <m:r>
                      <a:rPr lang="en-US" altLang="zh-TW" sz="2400" i="1">
                        <a:latin typeface="Cambria Math" panose="02040503050406030204" pitchFamily="18" charset="0"/>
                      </a:rPr>
                      <m:t>𝐴𝑈𝐶</m:t>
                    </m:r>
                    <m:r>
                      <a:rPr lang="en-US" altLang="zh-TW" sz="2400" i="1">
                        <a:latin typeface="Cambria Math" panose="02040503050406030204" pitchFamily="18" charset="0"/>
                      </a:rPr>
                      <m:t>=</m:t>
                    </m:r>
                    <m:f>
                      <m:fPr>
                        <m:ctrlPr>
                          <a:rPr lang="zh-TW" altLang="zh-TW" sz="2400" i="1">
                            <a:latin typeface="Cambria Math" panose="02040503050406030204" pitchFamily="18" charset="0"/>
                          </a:rPr>
                        </m:ctrlPr>
                      </m:fPr>
                      <m:num>
                        <m:nary>
                          <m:naryPr>
                            <m:chr m:val="∑"/>
                            <m:limLoc m:val="subSup"/>
                            <m:supHide m:val="on"/>
                            <m:ctrlPr>
                              <a:rPr lang="zh-TW" altLang="zh-TW" sz="2400" i="1">
                                <a:latin typeface="Cambria Math" panose="02040503050406030204" pitchFamily="18" charset="0"/>
                              </a:rPr>
                            </m:ctrlPr>
                          </m:naryPr>
                          <m:sub>
                            <m:sSub>
                              <m:sSubPr>
                                <m:ctrlPr>
                                  <a:rPr lang="zh-TW" altLang="zh-TW" sz="2400" i="1">
                                    <a:latin typeface="Cambria Math" panose="02040503050406030204" pitchFamily="18" charset="0"/>
                                  </a:rPr>
                                </m:ctrlPr>
                              </m:sSubPr>
                              <m:e>
                                <m:r>
                                  <a:rPr lang="en-US" altLang="zh-TW" sz="2400" i="1">
                                    <a:latin typeface="Cambria Math" panose="02040503050406030204" pitchFamily="18" charset="0"/>
                                  </a:rPr>
                                  <m:t>𝑆𝑎𝑚𝑝𝑙𝑒</m:t>
                                </m:r>
                              </m:e>
                              <m:sub>
                                <m:r>
                                  <a:rPr lang="en-US" altLang="zh-TW" sz="2400" i="1">
                                    <a:latin typeface="Cambria Math" panose="02040503050406030204" pitchFamily="18" charset="0"/>
                                  </a:rPr>
                                  <m:t>𝑖</m:t>
                                </m:r>
                              </m:sub>
                            </m:sSub>
                            <m:r>
                              <a:rPr lang="en-US" altLang="zh-TW" sz="2400" i="1">
                                <a:latin typeface="Cambria Math" panose="02040503050406030204" pitchFamily="18" charset="0"/>
                              </a:rPr>
                              <m:t>∈</m:t>
                            </m:r>
                            <m:r>
                              <a:rPr lang="en-US" altLang="zh-TW" sz="2400" i="1">
                                <a:latin typeface="Cambria Math" panose="02040503050406030204" pitchFamily="18" charset="0"/>
                              </a:rPr>
                              <m:t>𝑝𝑜𝑠𝑖𝑡𝑖𝑣𝑒</m:t>
                            </m:r>
                          </m:sub>
                          <m:sup/>
                          <m:e>
                            <m:sSub>
                              <m:sSubPr>
                                <m:ctrlPr>
                                  <a:rPr lang="zh-TW" altLang="zh-TW" sz="2400" i="1">
                                    <a:latin typeface="Cambria Math" panose="02040503050406030204" pitchFamily="18" charset="0"/>
                                  </a:rPr>
                                </m:ctrlPr>
                              </m:sSubPr>
                              <m:e>
                                <m:r>
                                  <m:rPr>
                                    <m:sty m:val="p"/>
                                  </m:rPr>
                                  <a:rPr lang="en-US" altLang="zh-TW" sz="2400">
                                    <a:latin typeface="Cambria Math" panose="02040503050406030204" pitchFamily="18" charset="0"/>
                                  </a:rPr>
                                  <m:t>rank</m:t>
                                </m:r>
                              </m:e>
                              <m:sub>
                                <m:sSub>
                                  <m:sSubPr>
                                    <m:ctrlPr>
                                      <a:rPr lang="zh-TW" altLang="zh-TW" sz="2400" i="1">
                                        <a:latin typeface="Cambria Math" panose="02040503050406030204" pitchFamily="18" charset="0"/>
                                      </a:rPr>
                                    </m:ctrlPr>
                                  </m:sSubPr>
                                  <m:e>
                                    <m:r>
                                      <a:rPr lang="en-US" altLang="zh-TW" sz="2400" i="1">
                                        <a:latin typeface="Cambria Math" panose="02040503050406030204" pitchFamily="18" charset="0"/>
                                      </a:rPr>
                                      <m:t>𝑠𝑚𝑎𝑝𝑙𝑒</m:t>
                                    </m:r>
                                  </m:e>
                                  <m:sub>
                                    <m:r>
                                      <a:rPr lang="en-US" altLang="zh-TW" sz="2400" i="1">
                                        <a:latin typeface="Cambria Math" panose="02040503050406030204" pitchFamily="18" charset="0"/>
                                      </a:rPr>
                                      <m:t>𝑖</m:t>
                                    </m:r>
                                  </m:sub>
                                </m:sSub>
                              </m:sub>
                            </m:sSub>
                            <m:r>
                              <a:rPr lang="en-US" altLang="zh-TW" sz="2400" i="1">
                                <a:latin typeface="Cambria Math" panose="02040503050406030204" pitchFamily="18" charset="0"/>
                              </a:rPr>
                              <m:t>−</m:t>
                            </m:r>
                            <m:f>
                              <m:fPr>
                                <m:ctrlPr>
                                  <a:rPr lang="zh-TW" altLang="zh-TW" sz="2400" i="1">
                                    <a:latin typeface="Cambria Math" panose="02040503050406030204" pitchFamily="18" charset="0"/>
                                  </a:rPr>
                                </m:ctrlPr>
                              </m:fPr>
                              <m:num>
                                <m:r>
                                  <a:rPr lang="en-US" altLang="zh-TW" sz="2400" i="1">
                                    <a:latin typeface="Cambria Math" panose="02040503050406030204" pitchFamily="18" charset="0"/>
                                  </a:rPr>
                                  <m:t>𝑀</m:t>
                                </m:r>
                                <m:d>
                                  <m:dPr>
                                    <m:ctrlPr>
                                      <a:rPr lang="zh-TW" altLang="zh-TW" sz="2400" i="1">
                                        <a:latin typeface="Cambria Math" panose="02040503050406030204" pitchFamily="18" charset="0"/>
                                      </a:rPr>
                                    </m:ctrlPr>
                                  </m:dPr>
                                  <m:e>
                                    <m:r>
                                      <a:rPr lang="en-US" altLang="zh-TW" sz="2400" i="1">
                                        <a:latin typeface="Cambria Math" panose="02040503050406030204" pitchFamily="18" charset="0"/>
                                      </a:rPr>
                                      <m:t>𝑀</m:t>
                                    </m:r>
                                    <m:r>
                                      <a:rPr lang="en-US" altLang="zh-TW" sz="2400" i="1">
                                        <a:latin typeface="Cambria Math" panose="02040503050406030204" pitchFamily="18" charset="0"/>
                                      </a:rPr>
                                      <m:t>+1</m:t>
                                    </m:r>
                                  </m:e>
                                </m:d>
                              </m:num>
                              <m:den>
                                <m:r>
                                  <a:rPr lang="en-US" altLang="zh-TW" sz="2400" i="1">
                                    <a:latin typeface="Cambria Math" panose="02040503050406030204" pitchFamily="18" charset="0"/>
                                  </a:rPr>
                                  <m:t>2</m:t>
                                </m:r>
                              </m:den>
                            </m:f>
                          </m:e>
                        </m:nary>
                      </m:num>
                      <m:den>
                        <m:r>
                          <a:rPr lang="en-US" altLang="zh-TW" sz="2400" i="1">
                            <a:latin typeface="Cambria Math" panose="02040503050406030204" pitchFamily="18" charset="0"/>
                          </a:rPr>
                          <m:t>𝑀</m:t>
                        </m:r>
                        <m:r>
                          <a:rPr lang="en-US" altLang="zh-TW" sz="2400" i="1">
                            <a:latin typeface="Cambria Math" panose="02040503050406030204" pitchFamily="18" charset="0"/>
                          </a:rPr>
                          <m:t>×</m:t>
                        </m:r>
                        <m:r>
                          <a:rPr lang="en-US" altLang="zh-TW" sz="2400" i="1">
                            <a:latin typeface="Cambria Math" panose="02040503050406030204" pitchFamily="18" charset="0"/>
                          </a:rPr>
                          <m:t>𝑁</m:t>
                        </m:r>
                      </m:den>
                    </m:f>
                  </m:oMath>
                </a14:m>
                <a:endParaRPr lang="en-US" altLang="zh-TW" sz="2400" dirty="0"/>
              </a:p>
              <a:p>
                <a:endParaRPr lang="en-US" altLang="zh-TW" sz="2400" dirty="0"/>
              </a:p>
              <a:p>
                <a14:m>
                  <m:oMath xmlns:m="http://schemas.openxmlformats.org/officeDocument/2006/math">
                    <m:r>
                      <m:rPr>
                        <m:sty m:val="p"/>
                      </m:rPr>
                      <a:rPr lang="en-US" altLang="zh-TW" sz="2400">
                        <a:latin typeface="Cambria Math" panose="02040503050406030204" pitchFamily="18" charset="0"/>
                      </a:rPr>
                      <m:t>Accuracy</m:t>
                    </m:r>
                    <m:r>
                      <a:rPr lang="en-US" altLang="zh-TW" sz="2400">
                        <a:latin typeface="Cambria Math" panose="02040503050406030204" pitchFamily="18" charset="0"/>
                      </a:rPr>
                      <m:t>=</m:t>
                    </m:r>
                    <m:f>
                      <m:fPr>
                        <m:ctrlPr>
                          <a:rPr lang="zh-TW" altLang="zh-TW" sz="2400" i="1">
                            <a:latin typeface="Cambria Math" panose="02040503050406030204" pitchFamily="18" charset="0"/>
                          </a:rPr>
                        </m:ctrlPr>
                      </m:fPr>
                      <m:num>
                        <m:r>
                          <a:rPr lang="en-US" altLang="zh-TW" sz="2400" i="1">
                            <a:latin typeface="Cambria Math" panose="02040503050406030204" pitchFamily="18" charset="0"/>
                          </a:rPr>
                          <m:t>𝑇𝑃</m:t>
                        </m:r>
                        <m:r>
                          <a:rPr lang="en-US" altLang="zh-TW" sz="2400" i="1">
                            <a:latin typeface="Cambria Math" panose="02040503050406030204" pitchFamily="18" charset="0"/>
                          </a:rPr>
                          <m:t>+</m:t>
                        </m:r>
                        <m:r>
                          <a:rPr lang="en-US" altLang="zh-TW" sz="2400" i="1">
                            <a:latin typeface="Cambria Math" panose="02040503050406030204" pitchFamily="18" charset="0"/>
                          </a:rPr>
                          <m:t>𝑇𝑁</m:t>
                        </m:r>
                      </m:num>
                      <m:den>
                        <m:r>
                          <a:rPr lang="en-US" altLang="zh-TW" sz="2400" i="1">
                            <a:latin typeface="Cambria Math" panose="02040503050406030204" pitchFamily="18" charset="0"/>
                          </a:rPr>
                          <m:t>𝑇𝑃</m:t>
                        </m:r>
                        <m:r>
                          <a:rPr lang="en-US" altLang="zh-TW" sz="2400" i="1">
                            <a:latin typeface="Cambria Math" panose="02040503050406030204" pitchFamily="18" charset="0"/>
                          </a:rPr>
                          <m:t>+</m:t>
                        </m:r>
                        <m:r>
                          <a:rPr lang="en-US" altLang="zh-TW" sz="2400" i="1">
                            <a:latin typeface="Cambria Math" panose="02040503050406030204" pitchFamily="18" charset="0"/>
                          </a:rPr>
                          <m:t>𝑇𝑁</m:t>
                        </m:r>
                        <m:r>
                          <a:rPr lang="en-US" altLang="zh-TW" sz="2400" i="1">
                            <a:latin typeface="Cambria Math" panose="02040503050406030204" pitchFamily="18" charset="0"/>
                          </a:rPr>
                          <m:t>+</m:t>
                        </m:r>
                        <m:r>
                          <a:rPr lang="en-US" altLang="zh-TW" sz="2400" i="1">
                            <a:latin typeface="Cambria Math" panose="02040503050406030204" pitchFamily="18" charset="0"/>
                          </a:rPr>
                          <m:t>𝐹𝑃</m:t>
                        </m:r>
                        <m:r>
                          <a:rPr lang="en-US" altLang="zh-TW" sz="2400" i="1">
                            <a:latin typeface="Cambria Math" panose="02040503050406030204" pitchFamily="18" charset="0"/>
                          </a:rPr>
                          <m:t>+</m:t>
                        </m:r>
                        <m:r>
                          <a:rPr lang="en-US" altLang="zh-TW" sz="2400" i="1">
                            <a:latin typeface="Cambria Math" panose="02040503050406030204" pitchFamily="18" charset="0"/>
                          </a:rPr>
                          <m:t>𝐹𝑁</m:t>
                        </m:r>
                      </m:den>
                    </m:f>
                  </m:oMath>
                </a14:m>
                <a:endParaRPr lang="en-US" altLang="zh-TW" sz="2400" dirty="0"/>
              </a:p>
              <a:p>
                <a:endParaRPr lang="en-US" altLang="zh-TW" sz="2400" dirty="0"/>
              </a:p>
              <a:p>
                <a14:m>
                  <m:oMath xmlns:m="http://schemas.openxmlformats.org/officeDocument/2006/math">
                    <m:r>
                      <m:rPr>
                        <m:sty m:val="p"/>
                      </m:rPr>
                      <a:rPr lang="en-US" altLang="zh-TW" sz="2400">
                        <a:latin typeface="Cambria Math" panose="02040503050406030204" pitchFamily="18" charset="0"/>
                      </a:rPr>
                      <m:t>Sensitivity</m:t>
                    </m:r>
                    <m:r>
                      <a:rPr lang="en-US" altLang="zh-TW" sz="2400" b="0" i="0" smtClean="0">
                        <a:latin typeface="Cambria Math" panose="02040503050406030204" pitchFamily="18" charset="0"/>
                      </a:rPr>
                      <m:t>(</m:t>
                    </m:r>
                    <m:r>
                      <m:rPr>
                        <m:sty m:val="p"/>
                      </m:rPr>
                      <a:rPr lang="en-US" altLang="zh-TW" sz="2400" b="0" i="0" smtClean="0">
                        <a:latin typeface="Cambria Math" panose="02040503050406030204" pitchFamily="18" charset="0"/>
                      </a:rPr>
                      <m:t>Recall</m:t>
                    </m:r>
                    <m:r>
                      <a:rPr lang="en-US" altLang="zh-TW" sz="2400" b="0" i="0" smtClean="0">
                        <a:latin typeface="Cambria Math" panose="02040503050406030204" pitchFamily="18" charset="0"/>
                      </a:rPr>
                      <m:t>)=</m:t>
                    </m:r>
                    <m:f>
                      <m:fPr>
                        <m:ctrlPr>
                          <a:rPr lang="zh-TW" altLang="zh-TW" sz="2400" i="1">
                            <a:latin typeface="Cambria Math" panose="02040503050406030204" pitchFamily="18" charset="0"/>
                          </a:rPr>
                        </m:ctrlPr>
                      </m:fPr>
                      <m:num>
                        <m:r>
                          <a:rPr lang="en-US" altLang="zh-TW" sz="2400" i="1">
                            <a:latin typeface="Cambria Math" panose="02040503050406030204" pitchFamily="18" charset="0"/>
                          </a:rPr>
                          <m:t>𝑇𝑃</m:t>
                        </m:r>
                      </m:num>
                      <m:den>
                        <m:r>
                          <a:rPr lang="en-US" altLang="zh-TW" sz="2400" i="1">
                            <a:latin typeface="Cambria Math" panose="02040503050406030204" pitchFamily="18" charset="0"/>
                          </a:rPr>
                          <m:t>𝑇𝑃</m:t>
                        </m:r>
                        <m:r>
                          <a:rPr lang="en-US" altLang="zh-TW" sz="2400" i="1">
                            <a:latin typeface="Cambria Math" panose="02040503050406030204" pitchFamily="18" charset="0"/>
                          </a:rPr>
                          <m:t>+</m:t>
                        </m:r>
                        <m:r>
                          <a:rPr lang="en-US" altLang="zh-TW" sz="2400" i="1">
                            <a:latin typeface="Cambria Math" panose="02040503050406030204" pitchFamily="18" charset="0"/>
                          </a:rPr>
                          <m:t>𝐹𝑁</m:t>
                        </m:r>
                      </m:den>
                    </m:f>
                  </m:oMath>
                </a14:m>
                <a:endParaRPr lang="en-US" altLang="zh-TW" sz="2400" dirty="0"/>
              </a:p>
              <a:p>
                <a:endParaRPr lang="en-US" altLang="zh-TW" sz="2400" dirty="0"/>
              </a:p>
              <a:p>
                <a14:m>
                  <m:oMath xmlns:m="http://schemas.openxmlformats.org/officeDocument/2006/math">
                    <m:r>
                      <a:rPr lang="en-US" altLang="zh-TW" sz="2400" b="0" i="1" smtClean="0">
                        <a:latin typeface="Cambria Math" panose="02040503050406030204" pitchFamily="18" charset="0"/>
                      </a:rPr>
                      <m:t>𝑆𝑝𝑒𝑐𝑖𝑓𝑖𝑐𝑖𝑡𝑦</m:t>
                    </m:r>
                    <m:r>
                      <a:rPr lang="en-US" altLang="zh-TW" sz="2400" b="0" i="1" smtClean="0">
                        <a:latin typeface="Cambria Math" panose="02040503050406030204" pitchFamily="18" charset="0"/>
                      </a:rPr>
                      <m:t>=</m:t>
                    </m:r>
                    <m:f>
                      <m:fPr>
                        <m:ctrlPr>
                          <a:rPr lang="en-US" altLang="zh-TW" sz="2400" b="0" i="1" smtClean="0">
                            <a:latin typeface="Cambria Math" panose="02040503050406030204" pitchFamily="18" charset="0"/>
                          </a:rPr>
                        </m:ctrlPr>
                      </m:fPr>
                      <m:num>
                        <m:r>
                          <a:rPr lang="en-US" altLang="zh-TW" sz="2400" b="0" i="1" smtClean="0">
                            <a:latin typeface="Cambria Math" panose="02040503050406030204" pitchFamily="18" charset="0"/>
                          </a:rPr>
                          <m:t>𝑇𝑁</m:t>
                        </m:r>
                      </m:num>
                      <m:den>
                        <m:r>
                          <a:rPr lang="en-US" altLang="zh-TW" sz="2400" b="0" i="1" smtClean="0">
                            <a:latin typeface="Cambria Math" panose="02040503050406030204" pitchFamily="18" charset="0"/>
                          </a:rPr>
                          <m:t>𝑇𝑁</m:t>
                        </m:r>
                        <m:r>
                          <a:rPr lang="en-US" altLang="zh-TW" sz="2400" b="0" i="1" smtClean="0">
                            <a:latin typeface="Cambria Math" panose="02040503050406030204" pitchFamily="18" charset="0"/>
                          </a:rPr>
                          <m:t>+</m:t>
                        </m:r>
                        <m:r>
                          <a:rPr lang="en-US" altLang="zh-TW" sz="2400" b="0" i="1" smtClean="0">
                            <a:latin typeface="Cambria Math" panose="02040503050406030204" pitchFamily="18" charset="0"/>
                          </a:rPr>
                          <m:t>𝐹𝑃</m:t>
                        </m:r>
                      </m:den>
                    </m:f>
                  </m:oMath>
                </a14:m>
                <a:endParaRPr lang="en-US" altLang="zh-TW" sz="2400" dirty="0"/>
              </a:p>
              <a:p>
                <a:endParaRPr lang="en-US" altLang="zh-TW" sz="2400" dirty="0"/>
              </a:p>
              <a:p>
                <a14:m>
                  <m:oMath xmlns:m="http://schemas.openxmlformats.org/officeDocument/2006/math">
                    <m:r>
                      <m:rPr>
                        <m:sty m:val="p"/>
                      </m:rPr>
                      <a:rPr lang="en-US" altLang="zh-TW" sz="2400">
                        <a:latin typeface="Cambria Math" panose="02040503050406030204" pitchFamily="18" charset="0"/>
                      </a:rPr>
                      <m:t>Precision</m:t>
                    </m:r>
                    <m:r>
                      <a:rPr lang="en-US" altLang="zh-TW" sz="2400">
                        <a:latin typeface="Cambria Math" panose="02040503050406030204" pitchFamily="18" charset="0"/>
                      </a:rPr>
                      <m:t>=</m:t>
                    </m:r>
                    <m:f>
                      <m:fPr>
                        <m:ctrlPr>
                          <a:rPr lang="zh-TW" altLang="zh-TW" sz="2400" i="1">
                            <a:latin typeface="Cambria Math" panose="02040503050406030204" pitchFamily="18" charset="0"/>
                          </a:rPr>
                        </m:ctrlPr>
                      </m:fPr>
                      <m:num>
                        <m:r>
                          <a:rPr lang="en-US" altLang="zh-TW" sz="2400" i="1">
                            <a:latin typeface="Cambria Math" panose="02040503050406030204" pitchFamily="18" charset="0"/>
                          </a:rPr>
                          <m:t>𝑇𝑃</m:t>
                        </m:r>
                      </m:num>
                      <m:den>
                        <m:r>
                          <a:rPr lang="en-US" altLang="zh-TW" sz="2400" i="1">
                            <a:latin typeface="Cambria Math" panose="02040503050406030204" pitchFamily="18" charset="0"/>
                          </a:rPr>
                          <m:t>𝑇𝑃</m:t>
                        </m:r>
                        <m:r>
                          <a:rPr lang="en-US" altLang="zh-TW" sz="2400" i="1">
                            <a:latin typeface="Cambria Math" panose="02040503050406030204" pitchFamily="18" charset="0"/>
                          </a:rPr>
                          <m:t>+</m:t>
                        </m:r>
                        <m:r>
                          <a:rPr lang="en-US" altLang="zh-TW" sz="2400" i="1">
                            <a:latin typeface="Cambria Math" panose="02040503050406030204" pitchFamily="18" charset="0"/>
                          </a:rPr>
                          <m:t>𝐹𝑃</m:t>
                        </m:r>
                      </m:den>
                    </m:f>
                  </m:oMath>
                </a14:m>
                <a:endParaRPr lang="en-US" altLang="zh-TW" dirty="0"/>
              </a:p>
              <a:p>
                <a:endParaRPr lang="zh-TW" altLang="en-US" dirty="0"/>
              </a:p>
            </p:txBody>
          </p:sp>
        </mc:Choice>
        <mc:Fallback>
          <p:sp>
            <p:nvSpPr>
              <p:cNvPr id="3" name="內容版面配置區 2">
                <a:extLst>
                  <a:ext uri="{FF2B5EF4-FFF2-40B4-BE49-F238E27FC236}">
                    <a16:creationId xmlns:a16="http://schemas.microsoft.com/office/drawing/2014/main" id="{E0D2A9C8-9B69-42E0-B458-5FEDB80BA7BE}"/>
                  </a:ext>
                </a:extLst>
              </p:cNvPr>
              <p:cNvSpPr>
                <a:spLocks noGrp="1" noRot="1" noChangeAspect="1" noMove="1" noResize="1" noEditPoints="1" noAdjustHandles="1" noChangeArrowheads="1" noChangeShapeType="1" noTextEdit="1"/>
              </p:cNvSpPr>
              <p:nvPr>
                <p:ph idx="1"/>
              </p:nvPr>
            </p:nvSpPr>
            <p:spPr>
              <a:blipFill>
                <a:blip r:embed="rId3"/>
                <a:stretch>
                  <a:fillRect l="-741" t="-1482" r="-1407"/>
                </a:stretch>
              </a:blipFill>
            </p:spPr>
            <p:txBody>
              <a:bodyPr/>
              <a:lstStyle/>
              <a:p>
                <a:r>
                  <a:rPr lang="zh-TW" altLang="en-US">
                    <a:noFill/>
                  </a:rPr>
                  <a:t> </a:t>
                </a:r>
              </a:p>
            </p:txBody>
          </p:sp>
        </mc:Fallback>
      </mc:AlternateContent>
      <p:sp>
        <p:nvSpPr>
          <p:cNvPr id="9" name="投影片編號版面配置區 8">
            <a:extLst>
              <a:ext uri="{FF2B5EF4-FFF2-40B4-BE49-F238E27FC236}">
                <a16:creationId xmlns:a16="http://schemas.microsoft.com/office/drawing/2014/main" id="{307211E2-1E55-4EA8-AD0C-17AABF08981D}"/>
              </a:ext>
            </a:extLst>
          </p:cNvPr>
          <p:cNvSpPr>
            <a:spLocks noGrp="1"/>
          </p:cNvSpPr>
          <p:nvPr>
            <p:ph type="sldNum" sz="quarter" idx="12"/>
          </p:nvPr>
        </p:nvSpPr>
        <p:spPr/>
        <p:txBody>
          <a:bodyPr/>
          <a:lstStyle/>
          <a:p>
            <a:fld id="{73DA0BB7-265A-403C-9275-D587AB510EDC}" type="slidenum">
              <a:rPr lang="zh-TW" altLang="en-US" smtClean="0"/>
              <a:t>24</a:t>
            </a:fld>
            <a:endParaRPr lang="zh-TW" altLang="en-US"/>
          </a:p>
        </p:txBody>
      </p:sp>
      <p:cxnSp>
        <p:nvCxnSpPr>
          <p:cNvPr id="11" name="直線接點 10">
            <a:extLst>
              <a:ext uri="{FF2B5EF4-FFF2-40B4-BE49-F238E27FC236}">
                <a16:creationId xmlns:a16="http://schemas.microsoft.com/office/drawing/2014/main" id="{AFED089B-7A37-4AB2-84C7-E6B92F4713B6}"/>
              </a:ext>
            </a:extLst>
          </p:cNvPr>
          <p:cNvCxnSpPr/>
          <p:nvPr/>
        </p:nvCxnSpPr>
        <p:spPr>
          <a:xfrm>
            <a:off x="5868144" y="3429000"/>
            <a:ext cx="0" cy="2016224"/>
          </a:xfrm>
          <a:prstGeom prst="line">
            <a:avLst/>
          </a:prstGeom>
          <a:ln w="19050"/>
        </p:spPr>
        <p:style>
          <a:lnRef idx="1">
            <a:schemeClr val="dk1"/>
          </a:lnRef>
          <a:fillRef idx="0">
            <a:schemeClr val="dk1"/>
          </a:fillRef>
          <a:effectRef idx="0">
            <a:schemeClr val="dk1"/>
          </a:effectRef>
          <a:fontRef idx="minor">
            <a:schemeClr val="tx1"/>
          </a:fontRef>
        </p:style>
      </p:cxnSp>
      <p:cxnSp>
        <p:nvCxnSpPr>
          <p:cNvPr id="18" name="直線接點 17">
            <a:extLst>
              <a:ext uri="{FF2B5EF4-FFF2-40B4-BE49-F238E27FC236}">
                <a16:creationId xmlns:a16="http://schemas.microsoft.com/office/drawing/2014/main" id="{58C553FF-6334-412F-B9CC-02E4BFD541F1}"/>
              </a:ext>
            </a:extLst>
          </p:cNvPr>
          <p:cNvCxnSpPr>
            <a:cxnSpLocks/>
          </p:cNvCxnSpPr>
          <p:nvPr/>
        </p:nvCxnSpPr>
        <p:spPr>
          <a:xfrm>
            <a:off x="5868144" y="5445224"/>
            <a:ext cx="2160240" cy="0"/>
          </a:xfrm>
          <a:prstGeom prst="line">
            <a:avLst/>
          </a:prstGeom>
          <a:ln w="19050"/>
        </p:spPr>
        <p:style>
          <a:lnRef idx="1">
            <a:schemeClr val="dk1"/>
          </a:lnRef>
          <a:fillRef idx="0">
            <a:schemeClr val="dk1"/>
          </a:fillRef>
          <a:effectRef idx="0">
            <a:schemeClr val="dk1"/>
          </a:effectRef>
          <a:fontRef idx="minor">
            <a:schemeClr val="tx1"/>
          </a:fontRef>
        </p:style>
      </p:cxnSp>
      <p:sp>
        <p:nvSpPr>
          <p:cNvPr id="20" name="弧形 19">
            <a:extLst>
              <a:ext uri="{FF2B5EF4-FFF2-40B4-BE49-F238E27FC236}">
                <a16:creationId xmlns:a16="http://schemas.microsoft.com/office/drawing/2014/main" id="{D8BE0585-A51C-4AC8-A734-B7A936843831}"/>
              </a:ext>
            </a:extLst>
          </p:cNvPr>
          <p:cNvSpPr/>
          <p:nvPr/>
        </p:nvSpPr>
        <p:spPr>
          <a:xfrm rot="16200000">
            <a:off x="5839372" y="3533789"/>
            <a:ext cx="3960437" cy="3744405"/>
          </a:xfrm>
          <a:prstGeom prst="arc">
            <a:avLst>
              <a:gd name="adj1" fmla="val 16200000"/>
              <a:gd name="adj2" fmla="val 7682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22" name="文字方塊 21">
            <a:extLst>
              <a:ext uri="{FF2B5EF4-FFF2-40B4-BE49-F238E27FC236}">
                <a16:creationId xmlns:a16="http://schemas.microsoft.com/office/drawing/2014/main" id="{4E390449-CE24-4B7E-8893-A47F0CEB5914}"/>
              </a:ext>
            </a:extLst>
          </p:cNvPr>
          <p:cNvSpPr txBox="1"/>
          <p:nvPr/>
        </p:nvSpPr>
        <p:spPr>
          <a:xfrm>
            <a:off x="5608892" y="5252104"/>
            <a:ext cx="274434" cy="307777"/>
          </a:xfrm>
          <a:prstGeom prst="rect">
            <a:avLst/>
          </a:prstGeom>
          <a:noFill/>
        </p:spPr>
        <p:txBody>
          <a:bodyPr wrap="none" rtlCol="0">
            <a:spAutoFit/>
          </a:bodyPr>
          <a:lstStyle/>
          <a:p>
            <a:r>
              <a:rPr lang="en-US" altLang="zh-TW" sz="1400" dirty="0"/>
              <a:t>0</a:t>
            </a:r>
            <a:endParaRPr lang="zh-TW" altLang="en-US" sz="1400" dirty="0"/>
          </a:p>
        </p:txBody>
      </p:sp>
      <p:sp>
        <p:nvSpPr>
          <p:cNvPr id="23" name="文字方塊 22">
            <a:extLst>
              <a:ext uri="{FF2B5EF4-FFF2-40B4-BE49-F238E27FC236}">
                <a16:creationId xmlns:a16="http://schemas.microsoft.com/office/drawing/2014/main" id="{08AD09B0-CC27-4E31-A50B-1DB3AC66132B}"/>
              </a:ext>
            </a:extLst>
          </p:cNvPr>
          <p:cNvSpPr txBox="1"/>
          <p:nvPr/>
        </p:nvSpPr>
        <p:spPr>
          <a:xfrm>
            <a:off x="5776471" y="5420587"/>
            <a:ext cx="274434" cy="307777"/>
          </a:xfrm>
          <a:prstGeom prst="rect">
            <a:avLst/>
          </a:prstGeom>
          <a:noFill/>
        </p:spPr>
        <p:txBody>
          <a:bodyPr wrap="none" rtlCol="0">
            <a:spAutoFit/>
          </a:bodyPr>
          <a:lstStyle/>
          <a:p>
            <a:r>
              <a:rPr lang="en-US" altLang="zh-TW" sz="1400" dirty="0"/>
              <a:t>0</a:t>
            </a:r>
            <a:endParaRPr lang="zh-TW" altLang="en-US" sz="1400" dirty="0"/>
          </a:p>
        </p:txBody>
      </p:sp>
      <p:sp>
        <p:nvSpPr>
          <p:cNvPr id="24" name="文字方塊 23">
            <a:extLst>
              <a:ext uri="{FF2B5EF4-FFF2-40B4-BE49-F238E27FC236}">
                <a16:creationId xmlns:a16="http://schemas.microsoft.com/office/drawing/2014/main" id="{A4B0A1EE-258A-41C6-B304-83A7A3582833}"/>
              </a:ext>
            </a:extLst>
          </p:cNvPr>
          <p:cNvSpPr txBox="1"/>
          <p:nvPr/>
        </p:nvSpPr>
        <p:spPr>
          <a:xfrm>
            <a:off x="7758541" y="5445224"/>
            <a:ext cx="409086" cy="307777"/>
          </a:xfrm>
          <a:prstGeom prst="rect">
            <a:avLst/>
          </a:prstGeom>
          <a:noFill/>
        </p:spPr>
        <p:txBody>
          <a:bodyPr wrap="none" rtlCol="0">
            <a:spAutoFit/>
          </a:bodyPr>
          <a:lstStyle/>
          <a:p>
            <a:r>
              <a:rPr lang="en-US" altLang="zh-TW" sz="1400" dirty="0"/>
              <a:t>1.0</a:t>
            </a:r>
            <a:endParaRPr lang="zh-TW" altLang="en-US" sz="1400" dirty="0"/>
          </a:p>
        </p:txBody>
      </p:sp>
      <p:sp>
        <p:nvSpPr>
          <p:cNvPr id="25" name="文字方塊 24">
            <a:extLst>
              <a:ext uri="{FF2B5EF4-FFF2-40B4-BE49-F238E27FC236}">
                <a16:creationId xmlns:a16="http://schemas.microsoft.com/office/drawing/2014/main" id="{FE343EFD-7B49-46DE-B246-EC7667F941E4}"/>
              </a:ext>
            </a:extLst>
          </p:cNvPr>
          <p:cNvSpPr txBox="1"/>
          <p:nvPr/>
        </p:nvSpPr>
        <p:spPr>
          <a:xfrm>
            <a:off x="5428696" y="3356505"/>
            <a:ext cx="409086" cy="307777"/>
          </a:xfrm>
          <a:prstGeom prst="rect">
            <a:avLst/>
          </a:prstGeom>
          <a:noFill/>
        </p:spPr>
        <p:txBody>
          <a:bodyPr wrap="none" rtlCol="0">
            <a:spAutoFit/>
          </a:bodyPr>
          <a:lstStyle/>
          <a:p>
            <a:r>
              <a:rPr lang="en-US" altLang="zh-TW" sz="1400" dirty="0"/>
              <a:t>1.0</a:t>
            </a:r>
            <a:endParaRPr lang="zh-TW" altLang="en-US" sz="1400" dirty="0"/>
          </a:p>
        </p:txBody>
      </p:sp>
      <p:sp>
        <p:nvSpPr>
          <p:cNvPr id="26" name="文字方塊 25">
            <a:extLst>
              <a:ext uri="{FF2B5EF4-FFF2-40B4-BE49-F238E27FC236}">
                <a16:creationId xmlns:a16="http://schemas.microsoft.com/office/drawing/2014/main" id="{1B3AA85B-CAC4-4EDB-8257-B437417B5E39}"/>
              </a:ext>
            </a:extLst>
          </p:cNvPr>
          <p:cNvSpPr txBox="1"/>
          <p:nvPr/>
        </p:nvSpPr>
        <p:spPr>
          <a:xfrm>
            <a:off x="5229630" y="4252059"/>
            <a:ext cx="607859" cy="369332"/>
          </a:xfrm>
          <a:prstGeom prst="rect">
            <a:avLst/>
          </a:prstGeom>
          <a:noFill/>
        </p:spPr>
        <p:txBody>
          <a:bodyPr wrap="none" rtlCol="0">
            <a:spAutoFit/>
          </a:bodyPr>
          <a:lstStyle/>
          <a:p>
            <a:r>
              <a:rPr lang="en-US" altLang="zh-TW" dirty="0"/>
              <a:t>TPR</a:t>
            </a:r>
            <a:endParaRPr lang="zh-TW" altLang="en-US" dirty="0"/>
          </a:p>
        </p:txBody>
      </p:sp>
      <p:sp>
        <p:nvSpPr>
          <p:cNvPr id="28" name="文字方塊 27">
            <a:extLst>
              <a:ext uri="{FF2B5EF4-FFF2-40B4-BE49-F238E27FC236}">
                <a16:creationId xmlns:a16="http://schemas.microsoft.com/office/drawing/2014/main" id="{CE2FEB26-5A6B-412B-908B-BA2CB3BCAAEE}"/>
              </a:ext>
            </a:extLst>
          </p:cNvPr>
          <p:cNvSpPr txBox="1"/>
          <p:nvPr/>
        </p:nvSpPr>
        <p:spPr>
          <a:xfrm>
            <a:off x="6644334" y="5445224"/>
            <a:ext cx="595035" cy="369332"/>
          </a:xfrm>
          <a:prstGeom prst="rect">
            <a:avLst/>
          </a:prstGeom>
          <a:noFill/>
        </p:spPr>
        <p:txBody>
          <a:bodyPr wrap="none" rtlCol="0">
            <a:spAutoFit/>
          </a:bodyPr>
          <a:lstStyle/>
          <a:p>
            <a:r>
              <a:rPr lang="en-US" altLang="zh-TW" dirty="0"/>
              <a:t>FPR</a:t>
            </a:r>
            <a:endParaRPr lang="zh-TW" altLang="en-US" dirty="0"/>
          </a:p>
        </p:txBody>
      </p:sp>
    </p:spTree>
    <p:extLst>
      <p:ext uri="{BB962C8B-B14F-4D97-AF65-F5344CB8AC3E}">
        <p14:creationId xmlns:p14="http://schemas.microsoft.com/office/powerpoint/2010/main" val="1373788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DA04CFC-486D-4403-ADDF-B33CEC8CD8E1}"/>
              </a:ext>
            </a:extLst>
          </p:cNvPr>
          <p:cNvSpPr>
            <a:spLocks noGrp="1"/>
          </p:cNvSpPr>
          <p:nvPr>
            <p:ph type="title"/>
          </p:nvPr>
        </p:nvSpPr>
        <p:spPr/>
        <p:txBody>
          <a:bodyPr>
            <a:normAutofit/>
          </a:bodyPr>
          <a:lstStyle/>
          <a:p>
            <a:pPr algn="l"/>
            <a:r>
              <a:rPr lang="en-US" altLang="zh-TW" sz="3600" b="1" dirty="0"/>
              <a:t>Experimental results</a:t>
            </a:r>
            <a:endParaRPr lang="zh-TW" altLang="en-US" sz="3600" dirty="0"/>
          </a:p>
        </p:txBody>
      </p:sp>
      <p:sp>
        <p:nvSpPr>
          <p:cNvPr id="3" name="內容版面配置區 2">
            <a:extLst>
              <a:ext uri="{FF2B5EF4-FFF2-40B4-BE49-F238E27FC236}">
                <a16:creationId xmlns:a16="http://schemas.microsoft.com/office/drawing/2014/main" id="{AE1209FA-072C-44E7-81C1-E26808E5699C}"/>
              </a:ext>
            </a:extLst>
          </p:cNvPr>
          <p:cNvSpPr>
            <a:spLocks noGrp="1"/>
          </p:cNvSpPr>
          <p:nvPr>
            <p:ph idx="1"/>
          </p:nvPr>
        </p:nvSpPr>
        <p:spPr/>
        <p:txBody>
          <a:bodyPr>
            <a:normAutofit/>
          </a:bodyPr>
          <a:lstStyle/>
          <a:p>
            <a:pPr marL="0" indent="0">
              <a:buNone/>
            </a:pPr>
            <a:r>
              <a:rPr lang="en-US" altLang="zh-TW" sz="2400" dirty="0"/>
              <a:t>Comparisons of the performance between different texture feature combination experiments.</a:t>
            </a:r>
            <a:r>
              <a:rPr lang="zh-TW" altLang="en-US" sz="2400" dirty="0"/>
              <a:t> </a:t>
            </a:r>
            <a:r>
              <a:rPr lang="en-US" altLang="zh-TW" sz="2400" dirty="0"/>
              <a:t>The unit is percentage (%).</a:t>
            </a:r>
            <a:endParaRPr lang="zh-TW" altLang="en-US" sz="2400" dirty="0"/>
          </a:p>
        </p:txBody>
      </p:sp>
      <p:sp>
        <p:nvSpPr>
          <p:cNvPr id="10" name="投影片編號版面配置區 9">
            <a:extLst>
              <a:ext uri="{FF2B5EF4-FFF2-40B4-BE49-F238E27FC236}">
                <a16:creationId xmlns:a16="http://schemas.microsoft.com/office/drawing/2014/main" id="{C0C0CE53-2EFB-4835-97BE-D2B84ADC3AC0}"/>
              </a:ext>
            </a:extLst>
          </p:cNvPr>
          <p:cNvSpPr>
            <a:spLocks noGrp="1"/>
          </p:cNvSpPr>
          <p:nvPr>
            <p:ph type="sldNum" sz="quarter" idx="12"/>
          </p:nvPr>
        </p:nvSpPr>
        <p:spPr/>
        <p:txBody>
          <a:bodyPr/>
          <a:lstStyle/>
          <a:p>
            <a:fld id="{73DA0BB7-265A-403C-9275-D587AB510EDC}" type="slidenum">
              <a:rPr lang="zh-TW" altLang="en-US" smtClean="0"/>
              <a:t>25</a:t>
            </a:fld>
            <a:endParaRPr lang="zh-TW" altLang="en-US"/>
          </a:p>
        </p:txBody>
      </p:sp>
      <p:graphicFrame>
        <p:nvGraphicFramePr>
          <p:cNvPr id="4" name="表格 3">
            <a:extLst>
              <a:ext uri="{FF2B5EF4-FFF2-40B4-BE49-F238E27FC236}">
                <a16:creationId xmlns:a16="http://schemas.microsoft.com/office/drawing/2014/main" id="{A0A739D6-A3D1-4E15-9447-74398463B30F}"/>
              </a:ext>
            </a:extLst>
          </p:cNvPr>
          <p:cNvGraphicFramePr>
            <a:graphicFrameLocks noGrp="1"/>
          </p:cNvGraphicFramePr>
          <p:nvPr>
            <p:extLst>
              <p:ext uri="{D42A27DB-BD31-4B8C-83A1-F6EECF244321}">
                <p14:modId xmlns:p14="http://schemas.microsoft.com/office/powerpoint/2010/main" val="3907268573"/>
              </p:ext>
            </p:extLst>
          </p:nvPr>
        </p:nvGraphicFramePr>
        <p:xfrm>
          <a:off x="1259632" y="2564902"/>
          <a:ext cx="6739744" cy="3911751"/>
        </p:xfrm>
        <a:graphic>
          <a:graphicData uri="http://schemas.openxmlformats.org/drawingml/2006/table">
            <a:tbl>
              <a:tblPr firstRow="1" firstCol="1" bandRow="1">
                <a:tableStyleId>{5940675A-B579-460E-94D1-54222C63F5DA}</a:tableStyleId>
              </a:tblPr>
              <a:tblGrid>
                <a:gridCol w="1173118">
                  <a:extLst>
                    <a:ext uri="{9D8B030D-6E8A-4147-A177-3AD203B41FA5}">
                      <a16:colId xmlns:a16="http://schemas.microsoft.com/office/drawing/2014/main" val="2982533621"/>
                    </a:ext>
                  </a:extLst>
                </a:gridCol>
                <a:gridCol w="1113000">
                  <a:extLst>
                    <a:ext uri="{9D8B030D-6E8A-4147-A177-3AD203B41FA5}">
                      <a16:colId xmlns:a16="http://schemas.microsoft.com/office/drawing/2014/main" val="1793151543"/>
                    </a:ext>
                  </a:extLst>
                </a:gridCol>
                <a:gridCol w="1113000">
                  <a:extLst>
                    <a:ext uri="{9D8B030D-6E8A-4147-A177-3AD203B41FA5}">
                      <a16:colId xmlns:a16="http://schemas.microsoft.com/office/drawing/2014/main" val="2469334906"/>
                    </a:ext>
                  </a:extLst>
                </a:gridCol>
                <a:gridCol w="1113813">
                  <a:extLst>
                    <a:ext uri="{9D8B030D-6E8A-4147-A177-3AD203B41FA5}">
                      <a16:colId xmlns:a16="http://schemas.microsoft.com/office/drawing/2014/main" val="78974072"/>
                    </a:ext>
                  </a:extLst>
                </a:gridCol>
                <a:gridCol w="1113000">
                  <a:extLst>
                    <a:ext uri="{9D8B030D-6E8A-4147-A177-3AD203B41FA5}">
                      <a16:colId xmlns:a16="http://schemas.microsoft.com/office/drawing/2014/main" val="4210465154"/>
                    </a:ext>
                  </a:extLst>
                </a:gridCol>
                <a:gridCol w="1113813">
                  <a:extLst>
                    <a:ext uri="{9D8B030D-6E8A-4147-A177-3AD203B41FA5}">
                      <a16:colId xmlns:a16="http://schemas.microsoft.com/office/drawing/2014/main" val="1775111325"/>
                    </a:ext>
                  </a:extLst>
                </a:gridCol>
              </a:tblGrid>
              <a:tr h="434639">
                <a:tc>
                  <a:txBody>
                    <a:bodyPr/>
                    <a:lstStyle/>
                    <a:p>
                      <a:pPr algn="ctr">
                        <a:lnSpc>
                          <a:spcPct val="150000"/>
                        </a:lnSpc>
                        <a:spcAft>
                          <a:spcPts val="0"/>
                        </a:spcAft>
                      </a:pPr>
                      <a:r>
                        <a:rPr lang="en-US" sz="1500" kern="100">
                          <a:effectLst/>
                        </a:rPr>
                        <a:t>Dataset</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AUC</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Accuracy</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Sensitivity</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Specificity</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Precision</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extLst>
                  <a:ext uri="{0D108BD9-81ED-4DB2-BD59-A6C34878D82A}">
                    <a16:rowId xmlns:a16="http://schemas.microsoft.com/office/drawing/2014/main" val="1883278414"/>
                  </a:ext>
                </a:extLst>
              </a:tr>
              <a:tr h="434639">
                <a:tc>
                  <a:txBody>
                    <a:bodyPr/>
                    <a:lstStyle/>
                    <a:p>
                      <a:pPr algn="ctr">
                        <a:lnSpc>
                          <a:spcPct val="150000"/>
                        </a:lnSpc>
                        <a:spcAft>
                          <a:spcPts val="0"/>
                        </a:spcAft>
                      </a:pPr>
                      <a:r>
                        <a:rPr lang="en-US" sz="1500" kern="100">
                          <a:effectLst/>
                        </a:rPr>
                        <a:t>Original</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0.9696</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0.9349</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0.9346</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0.9356</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0.9395</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extLst>
                  <a:ext uri="{0D108BD9-81ED-4DB2-BD59-A6C34878D82A}">
                    <a16:rowId xmlns:a16="http://schemas.microsoft.com/office/drawing/2014/main" val="2519381630"/>
                  </a:ext>
                </a:extLst>
              </a:tr>
              <a:tr h="434639">
                <a:tc>
                  <a:txBody>
                    <a:bodyPr/>
                    <a:lstStyle/>
                    <a:p>
                      <a:pPr algn="ctr">
                        <a:lnSpc>
                          <a:spcPct val="150000"/>
                        </a:lnSpc>
                        <a:spcAft>
                          <a:spcPts val="0"/>
                        </a:spcAft>
                      </a:pPr>
                      <a:r>
                        <a:rPr lang="en-US" sz="1500" kern="100">
                          <a:effectLst/>
                        </a:rPr>
                        <a:t>ENT</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0.9669</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0.9242</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0.9139</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0.9365</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0.9314</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extLst>
                  <a:ext uri="{0D108BD9-81ED-4DB2-BD59-A6C34878D82A}">
                    <a16:rowId xmlns:a16="http://schemas.microsoft.com/office/drawing/2014/main" val="1044839160"/>
                  </a:ext>
                </a:extLst>
              </a:tr>
              <a:tr h="434639">
                <a:tc>
                  <a:txBody>
                    <a:bodyPr/>
                    <a:lstStyle/>
                    <a:p>
                      <a:pPr algn="ctr">
                        <a:lnSpc>
                          <a:spcPct val="150000"/>
                        </a:lnSpc>
                        <a:spcAft>
                          <a:spcPts val="0"/>
                        </a:spcAft>
                      </a:pPr>
                      <a:r>
                        <a:rPr lang="en-US" sz="1500" kern="100">
                          <a:effectLst/>
                        </a:rPr>
                        <a:t>HOM</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dirty="0">
                          <a:solidFill>
                            <a:srgbClr val="FF0000"/>
                          </a:solidFill>
                          <a:effectLst/>
                        </a:rPr>
                        <a:t>0.9711</a:t>
                      </a:r>
                      <a:endParaRPr lang="zh-TW" sz="1500" kern="100" dirty="0">
                        <a:solidFill>
                          <a:srgbClr val="FF0000"/>
                        </a:solidFill>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dirty="0">
                          <a:solidFill>
                            <a:srgbClr val="FF0000"/>
                          </a:solidFill>
                          <a:effectLst/>
                        </a:rPr>
                        <a:t>0.9366</a:t>
                      </a:r>
                      <a:endParaRPr lang="zh-TW" sz="1500" kern="100" dirty="0">
                        <a:solidFill>
                          <a:srgbClr val="FF0000"/>
                        </a:solidFill>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dirty="0">
                          <a:solidFill>
                            <a:srgbClr val="FF0000"/>
                          </a:solidFill>
                          <a:effectLst/>
                        </a:rPr>
                        <a:t>0.9556</a:t>
                      </a:r>
                      <a:endParaRPr lang="zh-TW" sz="1500" kern="100" dirty="0">
                        <a:solidFill>
                          <a:srgbClr val="FF0000"/>
                        </a:solidFill>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dirty="0">
                          <a:effectLst/>
                        </a:rPr>
                        <a:t>0.9177</a:t>
                      </a:r>
                      <a:endParaRPr lang="zh-TW" sz="1500" kern="100" dirty="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dirty="0">
                          <a:effectLst/>
                        </a:rPr>
                        <a:t>0.9222</a:t>
                      </a:r>
                      <a:endParaRPr lang="zh-TW" sz="1500" kern="100" dirty="0">
                        <a:effectLst/>
                        <a:latin typeface="Times New Roman" panose="02020603050405020304" pitchFamily="18" charset="0"/>
                        <a:ea typeface="標楷體" panose="03000509000000000000" pitchFamily="65" charset="-120"/>
                      </a:endParaRPr>
                    </a:p>
                  </a:txBody>
                  <a:tcPr marL="87740" marR="87740" marT="0" marB="0" anchor="ctr"/>
                </a:tc>
                <a:extLst>
                  <a:ext uri="{0D108BD9-81ED-4DB2-BD59-A6C34878D82A}">
                    <a16:rowId xmlns:a16="http://schemas.microsoft.com/office/drawing/2014/main" val="1624255829"/>
                  </a:ext>
                </a:extLst>
              </a:tr>
              <a:tr h="434639">
                <a:tc>
                  <a:txBody>
                    <a:bodyPr/>
                    <a:lstStyle/>
                    <a:p>
                      <a:pPr algn="ctr">
                        <a:lnSpc>
                          <a:spcPct val="150000"/>
                        </a:lnSpc>
                        <a:spcAft>
                          <a:spcPts val="0"/>
                        </a:spcAft>
                      </a:pPr>
                      <a:r>
                        <a:rPr lang="en-US" sz="1500" kern="100">
                          <a:effectLst/>
                        </a:rPr>
                        <a:t>GLN</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0.9675</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0.9159</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0.9209</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0.9144</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0.9114</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extLst>
                  <a:ext uri="{0D108BD9-81ED-4DB2-BD59-A6C34878D82A}">
                    <a16:rowId xmlns:a16="http://schemas.microsoft.com/office/drawing/2014/main" val="4015102783"/>
                  </a:ext>
                </a:extLst>
              </a:tr>
              <a:tr h="434639">
                <a:tc>
                  <a:txBody>
                    <a:bodyPr/>
                    <a:lstStyle/>
                    <a:p>
                      <a:pPr algn="ctr">
                        <a:lnSpc>
                          <a:spcPct val="150000"/>
                        </a:lnSpc>
                        <a:spcAft>
                          <a:spcPts val="0"/>
                        </a:spcAft>
                      </a:pPr>
                      <a:r>
                        <a:rPr lang="en-US" sz="1500" kern="100">
                          <a:effectLst/>
                        </a:rPr>
                        <a:t>RLN</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0.9691</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0.9324</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0.9498</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0.9150</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0.9200</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extLst>
                  <a:ext uri="{0D108BD9-81ED-4DB2-BD59-A6C34878D82A}">
                    <a16:rowId xmlns:a16="http://schemas.microsoft.com/office/drawing/2014/main" val="3510385676"/>
                  </a:ext>
                </a:extLst>
              </a:tr>
              <a:tr h="434639">
                <a:tc>
                  <a:txBody>
                    <a:bodyPr/>
                    <a:lstStyle/>
                    <a:p>
                      <a:pPr algn="ctr">
                        <a:lnSpc>
                          <a:spcPct val="150000"/>
                        </a:lnSpc>
                        <a:spcAft>
                          <a:spcPts val="0"/>
                        </a:spcAft>
                      </a:pPr>
                      <a:r>
                        <a:rPr lang="en-US" sz="1500" kern="100">
                          <a:effectLst/>
                        </a:rPr>
                        <a:t>RP</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0.9661</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0.9254</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0.9305</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0.9187</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0.9228</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extLst>
                  <a:ext uri="{0D108BD9-81ED-4DB2-BD59-A6C34878D82A}">
                    <a16:rowId xmlns:a16="http://schemas.microsoft.com/office/drawing/2014/main" val="1358898815"/>
                  </a:ext>
                </a:extLst>
              </a:tr>
              <a:tr h="434639">
                <a:tc>
                  <a:txBody>
                    <a:bodyPr/>
                    <a:lstStyle/>
                    <a:p>
                      <a:pPr algn="ctr">
                        <a:lnSpc>
                          <a:spcPct val="150000"/>
                        </a:lnSpc>
                        <a:spcAft>
                          <a:spcPts val="0"/>
                        </a:spcAft>
                      </a:pPr>
                      <a:r>
                        <a:rPr lang="en-US" sz="1500" kern="100">
                          <a:effectLst/>
                        </a:rPr>
                        <a:t>SRE</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0.9696</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0.9349</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0.9405</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0.9246</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0.9253</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extLst>
                  <a:ext uri="{0D108BD9-81ED-4DB2-BD59-A6C34878D82A}">
                    <a16:rowId xmlns:a16="http://schemas.microsoft.com/office/drawing/2014/main" val="2310778982"/>
                  </a:ext>
                </a:extLst>
              </a:tr>
              <a:tr h="434639">
                <a:tc>
                  <a:txBody>
                    <a:bodyPr/>
                    <a:lstStyle/>
                    <a:p>
                      <a:pPr algn="ctr">
                        <a:lnSpc>
                          <a:spcPct val="150000"/>
                        </a:lnSpc>
                        <a:spcAft>
                          <a:spcPts val="0"/>
                        </a:spcAft>
                      </a:pPr>
                      <a:r>
                        <a:rPr lang="en-US" sz="1500" kern="100">
                          <a:effectLst/>
                        </a:rPr>
                        <a:t>COA</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0.9692</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0.9323</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0.9320</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a:effectLst/>
                        </a:rPr>
                        <a:t>0.9333</a:t>
                      </a:r>
                      <a:endParaRPr lang="zh-TW" sz="1500" kern="100">
                        <a:effectLst/>
                        <a:latin typeface="Times New Roman" panose="02020603050405020304" pitchFamily="18" charset="0"/>
                        <a:ea typeface="標楷體" panose="03000509000000000000" pitchFamily="65" charset="-120"/>
                      </a:endParaRPr>
                    </a:p>
                  </a:txBody>
                  <a:tcPr marL="87740" marR="87740" marT="0" marB="0" anchor="ctr"/>
                </a:tc>
                <a:tc>
                  <a:txBody>
                    <a:bodyPr/>
                    <a:lstStyle/>
                    <a:p>
                      <a:pPr algn="ctr">
                        <a:lnSpc>
                          <a:spcPct val="150000"/>
                        </a:lnSpc>
                        <a:spcAft>
                          <a:spcPts val="0"/>
                        </a:spcAft>
                      </a:pPr>
                      <a:r>
                        <a:rPr lang="en-US" sz="1500" kern="100" dirty="0">
                          <a:effectLst/>
                        </a:rPr>
                        <a:t>0.9320</a:t>
                      </a:r>
                      <a:endParaRPr lang="zh-TW" sz="1500" kern="100" dirty="0">
                        <a:effectLst/>
                        <a:latin typeface="Times New Roman" panose="02020603050405020304" pitchFamily="18" charset="0"/>
                        <a:ea typeface="標楷體" panose="03000509000000000000" pitchFamily="65" charset="-120"/>
                      </a:endParaRPr>
                    </a:p>
                  </a:txBody>
                  <a:tcPr marL="87740" marR="87740" marT="0" marB="0" anchor="ctr"/>
                </a:tc>
                <a:extLst>
                  <a:ext uri="{0D108BD9-81ED-4DB2-BD59-A6C34878D82A}">
                    <a16:rowId xmlns:a16="http://schemas.microsoft.com/office/drawing/2014/main" val="476661111"/>
                  </a:ext>
                </a:extLst>
              </a:tr>
            </a:tbl>
          </a:graphicData>
        </a:graphic>
      </p:graphicFrame>
    </p:spTree>
    <p:extLst>
      <p:ext uri="{BB962C8B-B14F-4D97-AF65-F5344CB8AC3E}">
        <p14:creationId xmlns:p14="http://schemas.microsoft.com/office/powerpoint/2010/main" val="18426868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FD600E3-732F-489A-9098-4298682A075B}"/>
              </a:ext>
            </a:extLst>
          </p:cNvPr>
          <p:cNvSpPr>
            <a:spLocks noGrp="1"/>
          </p:cNvSpPr>
          <p:nvPr>
            <p:ph type="title"/>
          </p:nvPr>
        </p:nvSpPr>
        <p:spPr/>
        <p:txBody>
          <a:bodyPr>
            <a:normAutofit/>
          </a:bodyPr>
          <a:lstStyle/>
          <a:p>
            <a:pPr algn="l"/>
            <a:r>
              <a:rPr lang="en-US" altLang="zh-TW" sz="3600" b="1" dirty="0"/>
              <a:t>Experimental results</a:t>
            </a:r>
            <a:endParaRPr lang="zh-TW" altLang="en-US" sz="3600" dirty="0"/>
          </a:p>
        </p:txBody>
      </p:sp>
      <p:sp>
        <p:nvSpPr>
          <p:cNvPr id="3" name="內容版面配置區 2">
            <a:extLst>
              <a:ext uri="{FF2B5EF4-FFF2-40B4-BE49-F238E27FC236}">
                <a16:creationId xmlns:a16="http://schemas.microsoft.com/office/drawing/2014/main" id="{594CDFA4-6FE7-4403-BF4B-2D29CC3E7993}"/>
              </a:ext>
            </a:extLst>
          </p:cNvPr>
          <p:cNvSpPr>
            <a:spLocks noGrp="1"/>
          </p:cNvSpPr>
          <p:nvPr>
            <p:ph idx="1"/>
          </p:nvPr>
        </p:nvSpPr>
        <p:spPr/>
        <p:txBody>
          <a:bodyPr/>
          <a:lstStyle/>
          <a:p>
            <a:pPr marL="0" indent="0">
              <a:buNone/>
            </a:pPr>
            <a:r>
              <a:rPr lang="en-US" altLang="zh-TW" sz="2400" dirty="0"/>
              <a:t>ROC curves of the experiment which combines with HOM.</a:t>
            </a:r>
          </a:p>
          <a:p>
            <a:r>
              <a:rPr lang="en-US" altLang="zh-TW" sz="2400" dirty="0"/>
              <a:t>HOM</a:t>
            </a:r>
          </a:p>
          <a:p>
            <a:pPr lvl="1"/>
            <a:r>
              <a:rPr lang="en-US" altLang="zh-TW" sz="2000" dirty="0"/>
              <a:t>AUC:</a:t>
            </a:r>
            <a:r>
              <a:rPr lang="zh-TW" altLang="en-US" sz="2000" dirty="0"/>
              <a:t> </a:t>
            </a:r>
            <a:r>
              <a:rPr lang="en-US" altLang="zh-TW" sz="2000" dirty="0"/>
              <a:t>97.11%</a:t>
            </a:r>
          </a:p>
          <a:p>
            <a:pPr lvl="1"/>
            <a:r>
              <a:rPr lang="en-US" altLang="zh-TW" sz="2000" dirty="0"/>
              <a:t>Accuracy: 93.66%</a:t>
            </a:r>
          </a:p>
          <a:p>
            <a:pPr lvl="1"/>
            <a:r>
              <a:rPr lang="en-US" altLang="zh-TW" sz="2000" dirty="0"/>
              <a:t>Sensitivity: 95.56%</a:t>
            </a:r>
          </a:p>
          <a:p>
            <a:pPr lvl="1"/>
            <a:r>
              <a:rPr lang="en-US" altLang="zh-TW" sz="2000" dirty="0"/>
              <a:t>Specificity: 91.77%</a:t>
            </a:r>
          </a:p>
          <a:p>
            <a:pPr lvl="1"/>
            <a:r>
              <a:rPr lang="en-US" altLang="zh-TW" sz="2000" dirty="0"/>
              <a:t>Precision: 92.22%</a:t>
            </a:r>
          </a:p>
          <a:p>
            <a:endParaRPr lang="zh-TW" altLang="en-US" dirty="0"/>
          </a:p>
        </p:txBody>
      </p:sp>
      <p:sp>
        <p:nvSpPr>
          <p:cNvPr id="9" name="投影片編號版面配置區 8">
            <a:extLst>
              <a:ext uri="{FF2B5EF4-FFF2-40B4-BE49-F238E27FC236}">
                <a16:creationId xmlns:a16="http://schemas.microsoft.com/office/drawing/2014/main" id="{F7D088F9-B9C0-4255-89FC-22C29DE323C5}"/>
              </a:ext>
            </a:extLst>
          </p:cNvPr>
          <p:cNvSpPr>
            <a:spLocks noGrp="1"/>
          </p:cNvSpPr>
          <p:nvPr>
            <p:ph type="sldNum" sz="quarter" idx="12"/>
          </p:nvPr>
        </p:nvSpPr>
        <p:spPr/>
        <p:txBody>
          <a:bodyPr/>
          <a:lstStyle/>
          <a:p>
            <a:fld id="{73DA0BB7-265A-403C-9275-D587AB510EDC}" type="slidenum">
              <a:rPr lang="zh-TW" altLang="en-US" smtClean="0"/>
              <a:t>26</a:t>
            </a:fld>
            <a:endParaRPr lang="zh-TW" altLang="en-US"/>
          </a:p>
        </p:txBody>
      </p:sp>
      <p:pic>
        <p:nvPicPr>
          <p:cNvPr id="6" name="圖片 5">
            <a:extLst>
              <a:ext uri="{FF2B5EF4-FFF2-40B4-BE49-F238E27FC236}">
                <a16:creationId xmlns:a16="http://schemas.microsoft.com/office/drawing/2014/main" id="{B9D417F2-9CFC-4CDD-9538-15D89C5DF350}"/>
              </a:ext>
            </a:extLst>
          </p:cNvPr>
          <p:cNvPicPr/>
          <p:nvPr/>
        </p:nvPicPr>
        <p:blipFill>
          <a:blip r:embed="rId3"/>
          <a:stretch>
            <a:fillRect/>
          </a:stretch>
        </p:blipFill>
        <p:spPr>
          <a:xfrm>
            <a:off x="3707904" y="2063679"/>
            <a:ext cx="4824536" cy="4509135"/>
          </a:xfrm>
          <a:prstGeom prst="rect">
            <a:avLst/>
          </a:prstGeom>
        </p:spPr>
      </p:pic>
    </p:spTree>
    <p:extLst>
      <p:ext uri="{BB962C8B-B14F-4D97-AF65-F5344CB8AC3E}">
        <p14:creationId xmlns:p14="http://schemas.microsoft.com/office/powerpoint/2010/main" val="28332662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1A474C2-C08E-46A5-ADB7-FA839EF083CD}"/>
              </a:ext>
            </a:extLst>
          </p:cNvPr>
          <p:cNvSpPr>
            <a:spLocks noGrp="1"/>
          </p:cNvSpPr>
          <p:nvPr>
            <p:ph type="title"/>
          </p:nvPr>
        </p:nvSpPr>
        <p:spPr/>
        <p:txBody>
          <a:bodyPr/>
          <a:lstStyle/>
          <a:p>
            <a:r>
              <a:rPr lang="en-US" altLang="zh-TW" dirty="0"/>
              <a:t>Ablation Study</a:t>
            </a:r>
            <a:endParaRPr lang="zh-TW" altLang="en-US" dirty="0"/>
          </a:p>
        </p:txBody>
      </p:sp>
      <p:graphicFrame>
        <p:nvGraphicFramePr>
          <p:cNvPr id="4" name="內容版面配置區 3">
            <a:extLst>
              <a:ext uri="{FF2B5EF4-FFF2-40B4-BE49-F238E27FC236}">
                <a16:creationId xmlns:a16="http://schemas.microsoft.com/office/drawing/2014/main" id="{A44A549B-2C6F-4FFF-B72A-289FDE542303}"/>
              </a:ext>
            </a:extLst>
          </p:cNvPr>
          <p:cNvGraphicFramePr>
            <a:graphicFrameLocks noGrp="1"/>
          </p:cNvGraphicFramePr>
          <p:nvPr>
            <p:ph idx="1"/>
            <p:extLst>
              <p:ext uri="{D42A27DB-BD31-4B8C-83A1-F6EECF244321}">
                <p14:modId xmlns:p14="http://schemas.microsoft.com/office/powerpoint/2010/main" val="4165110072"/>
              </p:ext>
            </p:extLst>
          </p:nvPr>
        </p:nvGraphicFramePr>
        <p:xfrm>
          <a:off x="1394264" y="2780928"/>
          <a:ext cx="6355472" cy="1966705"/>
        </p:xfrm>
        <a:graphic>
          <a:graphicData uri="http://schemas.openxmlformats.org/drawingml/2006/table">
            <a:tbl>
              <a:tblPr firstRow="1" firstCol="1" bandRow="1">
                <a:tableStyleId>{5940675A-B579-460E-94D1-54222C63F5DA}</a:tableStyleId>
              </a:tblPr>
              <a:tblGrid>
                <a:gridCol w="2152014">
                  <a:extLst>
                    <a:ext uri="{9D8B030D-6E8A-4147-A177-3AD203B41FA5}">
                      <a16:colId xmlns:a16="http://schemas.microsoft.com/office/drawing/2014/main" val="586948068"/>
                    </a:ext>
                  </a:extLst>
                </a:gridCol>
                <a:gridCol w="1400532">
                  <a:extLst>
                    <a:ext uri="{9D8B030D-6E8A-4147-A177-3AD203B41FA5}">
                      <a16:colId xmlns:a16="http://schemas.microsoft.com/office/drawing/2014/main" val="1279678752"/>
                    </a:ext>
                  </a:extLst>
                </a:gridCol>
                <a:gridCol w="1401463">
                  <a:extLst>
                    <a:ext uri="{9D8B030D-6E8A-4147-A177-3AD203B41FA5}">
                      <a16:colId xmlns:a16="http://schemas.microsoft.com/office/drawing/2014/main" val="3285987243"/>
                    </a:ext>
                  </a:extLst>
                </a:gridCol>
                <a:gridCol w="1401463">
                  <a:extLst>
                    <a:ext uri="{9D8B030D-6E8A-4147-A177-3AD203B41FA5}">
                      <a16:colId xmlns:a16="http://schemas.microsoft.com/office/drawing/2014/main" val="578959608"/>
                    </a:ext>
                  </a:extLst>
                </a:gridCol>
              </a:tblGrid>
              <a:tr h="495401">
                <a:tc>
                  <a:txBody>
                    <a:bodyPr/>
                    <a:lstStyle/>
                    <a:p>
                      <a:pPr algn="ctr">
                        <a:lnSpc>
                          <a:spcPct val="150000"/>
                        </a:lnSpc>
                        <a:spcAft>
                          <a:spcPts val="0"/>
                        </a:spcAft>
                      </a:pPr>
                      <a:r>
                        <a:rPr lang="en-US" sz="1800" kern="100">
                          <a:effectLst/>
                        </a:rPr>
                        <a:t>Model</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a:effectLst/>
                        </a:rPr>
                        <a:t>AUC</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a:effectLst/>
                        </a:rPr>
                        <a:t>Accuracy</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a:effectLst/>
                        </a:rPr>
                        <a:t>Sensitivity</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extLst>
                  <a:ext uri="{0D108BD9-81ED-4DB2-BD59-A6C34878D82A}">
                    <a16:rowId xmlns:a16="http://schemas.microsoft.com/office/drawing/2014/main" val="2735247840"/>
                  </a:ext>
                </a:extLst>
              </a:tr>
              <a:tr h="495401">
                <a:tc>
                  <a:txBody>
                    <a:bodyPr/>
                    <a:lstStyle/>
                    <a:p>
                      <a:pPr algn="ctr">
                        <a:lnSpc>
                          <a:spcPct val="150000"/>
                        </a:lnSpc>
                        <a:spcAft>
                          <a:spcPts val="0"/>
                        </a:spcAft>
                      </a:pPr>
                      <a:r>
                        <a:rPr lang="en-US" sz="1800" kern="100">
                          <a:effectLst/>
                        </a:rPr>
                        <a:t>Basic ResNet</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a:effectLst/>
                        </a:rPr>
                        <a:t>0.9689</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a:effectLst/>
                        </a:rPr>
                        <a:t>0.9227</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a:effectLst/>
                        </a:rPr>
                        <a:t>0.9276</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extLst>
                  <a:ext uri="{0D108BD9-81ED-4DB2-BD59-A6C34878D82A}">
                    <a16:rowId xmlns:a16="http://schemas.microsoft.com/office/drawing/2014/main" val="3384180295"/>
                  </a:ext>
                </a:extLst>
              </a:tr>
              <a:tr h="495401">
                <a:tc>
                  <a:txBody>
                    <a:bodyPr/>
                    <a:lstStyle/>
                    <a:p>
                      <a:pPr algn="ctr">
                        <a:lnSpc>
                          <a:spcPct val="150000"/>
                        </a:lnSpc>
                        <a:spcAft>
                          <a:spcPts val="0"/>
                        </a:spcAft>
                      </a:pPr>
                      <a:r>
                        <a:rPr lang="en-US" sz="1800" kern="100">
                          <a:effectLst/>
                        </a:rPr>
                        <a:t>Basic SKNet</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a:effectLst/>
                        </a:rPr>
                        <a:t>0.9689</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a:effectLst/>
                        </a:rPr>
                        <a:t>0.9317</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a:effectLst/>
                        </a:rPr>
                        <a:t>0.9374</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extLst>
                  <a:ext uri="{0D108BD9-81ED-4DB2-BD59-A6C34878D82A}">
                    <a16:rowId xmlns:a16="http://schemas.microsoft.com/office/drawing/2014/main" val="730832964"/>
                  </a:ext>
                </a:extLst>
              </a:tr>
              <a:tr h="480502">
                <a:tc>
                  <a:txBody>
                    <a:bodyPr/>
                    <a:lstStyle/>
                    <a:p>
                      <a:pPr algn="ctr">
                        <a:lnSpc>
                          <a:spcPct val="150000"/>
                        </a:lnSpc>
                        <a:spcAft>
                          <a:spcPts val="0"/>
                        </a:spcAft>
                      </a:pPr>
                      <a:r>
                        <a:rPr lang="en-US" sz="1800" kern="100">
                          <a:effectLst/>
                        </a:rPr>
                        <a:t>MRSKNet</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a:effectLst/>
                        </a:rPr>
                        <a:t>0.9711</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a:effectLst/>
                        </a:rPr>
                        <a:t>0.9366</a:t>
                      </a:r>
                      <a:endParaRPr lang="zh-TW" sz="1800" kern="100">
                        <a:effectLst/>
                        <a:latin typeface="Times New Roman" panose="02020603050405020304" pitchFamily="18" charset="0"/>
                        <a:ea typeface="標楷體" panose="03000509000000000000" pitchFamily="65" charset="-120"/>
                      </a:endParaRPr>
                    </a:p>
                  </a:txBody>
                  <a:tcPr marL="100570" marR="100570" marT="0" marB="0" anchor="ctr"/>
                </a:tc>
                <a:tc>
                  <a:txBody>
                    <a:bodyPr/>
                    <a:lstStyle/>
                    <a:p>
                      <a:pPr algn="ctr">
                        <a:lnSpc>
                          <a:spcPct val="150000"/>
                        </a:lnSpc>
                        <a:spcAft>
                          <a:spcPts val="0"/>
                        </a:spcAft>
                      </a:pPr>
                      <a:r>
                        <a:rPr lang="en-US" sz="1800" kern="100" dirty="0">
                          <a:effectLst/>
                        </a:rPr>
                        <a:t>0.9556</a:t>
                      </a:r>
                      <a:endParaRPr lang="zh-TW" sz="1800" kern="100" dirty="0">
                        <a:effectLst/>
                        <a:latin typeface="Times New Roman" panose="02020603050405020304" pitchFamily="18" charset="0"/>
                        <a:ea typeface="標楷體" panose="03000509000000000000" pitchFamily="65" charset="-120"/>
                      </a:endParaRPr>
                    </a:p>
                  </a:txBody>
                  <a:tcPr marL="100570" marR="100570" marT="0" marB="0" anchor="ctr"/>
                </a:tc>
                <a:extLst>
                  <a:ext uri="{0D108BD9-81ED-4DB2-BD59-A6C34878D82A}">
                    <a16:rowId xmlns:a16="http://schemas.microsoft.com/office/drawing/2014/main" val="4165342590"/>
                  </a:ext>
                </a:extLst>
              </a:tr>
            </a:tbl>
          </a:graphicData>
        </a:graphic>
      </p:graphicFrame>
    </p:spTree>
    <p:extLst>
      <p:ext uri="{BB962C8B-B14F-4D97-AF65-F5344CB8AC3E}">
        <p14:creationId xmlns:p14="http://schemas.microsoft.com/office/powerpoint/2010/main" val="31202715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6B43C43-D8BD-47AA-9237-3FE7B01183DA}"/>
              </a:ext>
            </a:extLst>
          </p:cNvPr>
          <p:cNvSpPr>
            <a:spLocks noGrp="1"/>
          </p:cNvSpPr>
          <p:nvPr>
            <p:ph type="title"/>
          </p:nvPr>
        </p:nvSpPr>
        <p:spPr/>
        <p:txBody>
          <a:bodyPr/>
          <a:lstStyle/>
          <a:p>
            <a:r>
              <a:rPr lang="en-US" altLang="zh-TW" dirty="0"/>
              <a:t>Performance Comparison</a:t>
            </a:r>
            <a:endParaRPr lang="zh-TW" altLang="en-US" dirty="0"/>
          </a:p>
        </p:txBody>
      </p:sp>
      <p:graphicFrame>
        <p:nvGraphicFramePr>
          <p:cNvPr id="4" name="內容版面配置區 3">
            <a:extLst>
              <a:ext uri="{FF2B5EF4-FFF2-40B4-BE49-F238E27FC236}">
                <a16:creationId xmlns:a16="http://schemas.microsoft.com/office/drawing/2014/main" id="{FC423A25-6774-4877-AD7E-1D27F8804F2B}"/>
              </a:ext>
            </a:extLst>
          </p:cNvPr>
          <p:cNvGraphicFramePr>
            <a:graphicFrameLocks noGrp="1"/>
          </p:cNvGraphicFramePr>
          <p:nvPr>
            <p:ph idx="1"/>
            <p:extLst>
              <p:ext uri="{D42A27DB-BD31-4B8C-83A1-F6EECF244321}">
                <p14:modId xmlns:p14="http://schemas.microsoft.com/office/powerpoint/2010/main" val="403715220"/>
              </p:ext>
            </p:extLst>
          </p:nvPr>
        </p:nvGraphicFramePr>
        <p:xfrm>
          <a:off x="179511" y="1443617"/>
          <a:ext cx="8784977" cy="5307673"/>
        </p:xfrm>
        <a:graphic>
          <a:graphicData uri="http://schemas.openxmlformats.org/drawingml/2006/table">
            <a:tbl>
              <a:tblPr firstRow="1" firstCol="1" bandRow="1">
                <a:tableStyleId>{5940675A-B579-460E-94D1-54222C63F5DA}</a:tableStyleId>
              </a:tblPr>
              <a:tblGrid>
                <a:gridCol w="1311758">
                  <a:extLst>
                    <a:ext uri="{9D8B030D-6E8A-4147-A177-3AD203B41FA5}">
                      <a16:colId xmlns:a16="http://schemas.microsoft.com/office/drawing/2014/main" val="1294191250"/>
                    </a:ext>
                  </a:extLst>
                </a:gridCol>
                <a:gridCol w="597251">
                  <a:extLst>
                    <a:ext uri="{9D8B030D-6E8A-4147-A177-3AD203B41FA5}">
                      <a16:colId xmlns:a16="http://schemas.microsoft.com/office/drawing/2014/main" val="2859088565"/>
                    </a:ext>
                  </a:extLst>
                </a:gridCol>
                <a:gridCol w="1794280">
                  <a:extLst>
                    <a:ext uri="{9D8B030D-6E8A-4147-A177-3AD203B41FA5}">
                      <a16:colId xmlns:a16="http://schemas.microsoft.com/office/drawing/2014/main" val="2372421337"/>
                    </a:ext>
                  </a:extLst>
                </a:gridCol>
                <a:gridCol w="759216">
                  <a:extLst>
                    <a:ext uri="{9D8B030D-6E8A-4147-A177-3AD203B41FA5}">
                      <a16:colId xmlns:a16="http://schemas.microsoft.com/office/drawing/2014/main" val="2160953821"/>
                    </a:ext>
                  </a:extLst>
                </a:gridCol>
                <a:gridCol w="1080618">
                  <a:extLst>
                    <a:ext uri="{9D8B030D-6E8A-4147-A177-3AD203B41FA5}">
                      <a16:colId xmlns:a16="http://schemas.microsoft.com/office/drawing/2014/main" val="415210765"/>
                    </a:ext>
                  </a:extLst>
                </a:gridCol>
                <a:gridCol w="1080618">
                  <a:extLst>
                    <a:ext uri="{9D8B030D-6E8A-4147-A177-3AD203B41FA5}">
                      <a16:colId xmlns:a16="http://schemas.microsoft.com/office/drawing/2014/main" val="75370320"/>
                    </a:ext>
                  </a:extLst>
                </a:gridCol>
                <a:gridCol w="1080618">
                  <a:extLst>
                    <a:ext uri="{9D8B030D-6E8A-4147-A177-3AD203B41FA5}">
                      <a16:colId xmlns:a16="http://schemas.microsoft.com/office/drawing/2014/main" val="3964120978"/>
                    </a:ext>
                  </a:extLst>
                </a:gridCol>
                <a:gridCol w="1080618">
                  <a:extLst>
                    <a:ext uri="{9D8B030D-6E8A-4147-A177-3AD203B41FA5}">
                      <a16:colId xmlns:a16="http://schemas.microsoft.com/office/drawing/2014/main" val="2977504095"/>
                    </a:ext>
                  </a:extLst>
                </a:gridCol>
              </a:tblGrid>
              <a:tr h="586080">
                <a:tc>
                  <a:txBody>
                    <a:bodyPr/>
                    <a:lstStyle/>
                    <a:p>
                      <a:pPr algn="ctr">
                        <a:lnSpc>
                          <a:spcPct val="150000"/>
                        </a:lnSpc>
                        <a:spcAft>
                          <a:spcPts val="0"/>
                        </a:spcAft>
                      </a:pPr>
                      <a:r>
                        <a:rPr lang="en-US" sz="1000" kern="100">
                          <a:effectLst/>
                        </a:rPr>
                        <a:t>Author</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Year</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Nodules</a:t>
                      </a:r>
                      <a:endParaRPr lang="zh-TW" sz="1000" kern="100">
                        <a:effectLst/>
                      </a:endParaRPr>
                    </a:p>
                    <a:p>
                      <a:pPr algn="ctr">
                        <a:lnSpc>
                          <a:spcPct val="150000"/>
                        </a:lnSpc>
                        <a:spcAft>
                          <a:spcPts val="0"/>
                        </a:spcAft>
                      </a:pPr>
                      <a:r>
                        <a:rPr lang="en-US" sz="1000" kern="100">
                          <a:effectLst/>
                        </a:rPr>
                        <a:t>(benign, malignant)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AUC</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Accuracy</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Sensitivity</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Specificity</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Precision</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extLst>
                  <a:ext uri="{0D108BD9-81ED-4DB2-BD59-A6C34878D82A}">
                    <a16:rowId xmlns:a16="http://schemas.microsoft.com/office/drawing/2014/main" val="2566301233"/>
                  </a:ext>
                </a:extLst>
              </a:tr>
              <a:tr h="385313">
                <a:tc>
                  <a:txBody>
                    <a:bodyPr/>
                    <a:lstStyle/>
                    <a:p>
                      <a:pPr algn="ctr">
                        <a:lnSpc>
                          <a:spcPct val="150000"/>
                        </a:lnSpc>
                        <a:spcAft>
                          <a:spcPts val="0"/>
                        </a:spcAft>
                      </a:pPr>
                      <a:r>
                        <a:rPr lang="en-US" sz="1000" kern="100">
                          <a:effectLst/>
                        </a:rPr>
                        <a:t>Netto et al. [26]</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2012</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198</a:t>
                      </a:r>
                      <a:endParaRPr lang="zh-TW" sz="1000" kern="100">
                        <a:effectLst/>
                      </a:endParaRPr>
                    </a:p>
                    <a:p>
                      <a:pPr algn="ctr">
                        <a:lnSpc>
                          <a:spcPct val="150000"/>
                        </a:lnSpc>
                        <a:spcAft>
                          <a:spcPts val="0"/>
                        </a:spcAft>
                      </a:pPr>
                      <a:r>
                        <a:rPr lang="en-US" sz="1000" kern="100">
                          <a:effectLst/>
                        </a:rPr>
                        <a:t>(99, 99)</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0.8179</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0.8282</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0.8077</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extLst>
                  <a:ext uri="{0D108BD9-81ED-4DB2-BD59-A6C34878D82A}">
                    <a16:rowId xmlns:a16="http://schemas.microsoft.com/office/drawing/2014/main" val="2911919608"/>
                  </a:ext>
                </a:extLst>
              </a:tr>
              <a:tr h="385313">
                <a:tc>
                  <a:txBody>
                    <a:bodyPr/>
                    <a:lstStyle/>
                    <a:p>
                      <a:pPr algn="ctr">
                        <a:lnSpc>
                          <a:spcPct val="150000"/>
                        </a:lnSpc>
                        <a:spcAft>
                          <a:spcPts val="0"/>
                        </a:spcAft>
                      </a:pPr>
                      <a:r>
                        <a:rPr lang="en-US" sz="1000" kern="100">
                          <a:effectLst/>
                        </a:rPr>
                        <a:t>*Orozco et al. [20]</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2015</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106</a:t>
                      </a:r>
                      <a:endParaRPr lang="zh-TW" sz="1000" kern="100">
                        <a:effectLst/>
                      </a:endParaRPr>
                    </a:p>
                    <a:p>
                      <a:pPr algn="ctr">
                        <a:lnSpc>
                          <a:spcPct val="150000"/>
                        </a:lnSpc>
                        <a:spcAft>
                          <a:spcPts val="0"/>
                        </a:spcAft>
                      </a:pPr>
                      <a:r>
                        <a:rPr lang="en-US" sz="1000" kern="100">
                          <a:effectLst/>
                        </a:rPr>
                        <a:t>(59, 47)</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0.805</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0.9090</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0.7391</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0.82</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extLst>
                  <a:ext uri="{0D108BD9-81ED-4DB2-BD59-A6C34878D82A}">
                    <a16:rowId xmlns:a16="http://schemas.microsoft.com/office/drawing/2014/main" val="4205210425"/>
                  </a:ext>
                </a:extLst>
              </a:tr>
              <a:tr h="385313">
                <a:tc>
                  <a:txBody>
                    <a:bodyPr/>
                    <a:lstStyle/>
                    <a:p>
                      <a:pPr algn="ctr">
                        <a:lnSpc>
                          <a:spcPct val="150000"/>
                        </a:lnSpc>
                        <a:spcAft>
                          <a:spcPts val="0"/>
                        </a:spcAft>
                      </a:pPr>
                      <a:r>
                        <a:rPr lang="en-US" sz="1000" kern="100">
                          <a:effectLst/>
                        </a:rPr>
                        <a:t>*Dhara et al. [19]</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2016</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542</a:t>
                      </a:r>
                      <a:endParaRPr lang="zh-TW" sz="1000" kern="100">
                        <a:effectLst/>
                      </a:endParaRPr>
                    </a:p>
                    <a:p>
                      <a:pPr algn="ctr">
                        <a:lnSpc>
                          <a:spcPct val="150000"/>
                        </a:lnSpc>
                        <a:spcAft>
                          <a:spcPts val="0"/>
                        </a:spcAft>
                      </a:pPr>
                      <a:r>
                        <a:rPr lang="en-US" sz="1000" kern="100">
                          <a:effectLst/>
                        </a:rPr>
                        <a:t>(279, 263)</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0.9465</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extLst>
                  <a:ext uri="{0D108BD9-81ED-4DB2-BD59-A6C34878D82A}">
                    <a16:rowId xmlns:a16="http://schemas.microsoft.com/office/drawing/2014/main" val="2726583408"/>
                  </a:ext>
                </a:extLst>
              </a:tr>
              <a:tr h="789573">
                <a:tc>
                  <a:txBody>
                    <a:bodyPr/>
                    <a:lstStyle/>
                    <a:p>
                      <a:pPr algn="ctr">
                        <a:lnSpc>
                          <a:spcPct val="150000"/>
                        </a:lnSpc>
                        <a:spcAft>
                          <a:spcPts val="0"/>
                        </a:spcAft>
                      </a:pPr>
                      <a:r>
                        <a:rPr lang="en-US" sz="1000" kern="100">
                          <a:effectLst/>
                        </a:rPr>
                        <a:t>de Carvalho Filho et al. [23] </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2017</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1405</a:t>
                      </a:r>
                      <a:endParaRPr lang="zh-TW" sz="1000" kern="100">
                        <a:effectLst/>
                      </a:endParaRPr>
                    </a:p>
                    <a:p>
                      <a:pPr algn="ctr">
                        <a:lnSpc>
                          <a:spcPct val="150000"/>
                        </a:lnSpc>
                        <a:spcAft>
                          <a:spcPts val="0"/>
                        </a:spcAft>
                      </a:pPr>
                      <a:r>
                        <a:rPr lang="en-US" sz="1000" kern="100">
                          <a:effectLst/>
                        </a:rPr>
                        <a:t>(1011, 394)</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0.921</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0.9252</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0.931</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0.9226</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extLst>
                  <a:ext uri="{0D108BD9-81ED-4DB2-BD59-A6C34878D82A}">
                    <a16:rowId xmlns:a16="http://schemas.microsoft.com/office/drawing/2014/main" val="599367590"/>
                  </a:ext>
                </a:extLst>
              </a:tr>
              <a:tr h="384362">
                <a:tc>
                  <a:txBody>
                    <a:bodyPr/>
                    <a:lstStyle/>
                    <a:p>
                      <a:pPr algn="ctr">
                        <a:lnSpc>
                          <a:spcPct val="150000"/>
                        </a:lnSpc>
                        <a:spcAft>
                          <a:spcPts val="0"/>
                        </a:spcAft>
                      </a:pPr>
                      <a:r>
                        <a:rPr lang="en-US" sz="1000" kern="100">
                          <a:effectLst/>
                        </a:rPr>
                        <a:t>*Sasidhar et al. [16]</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2017</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0.92</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extLst>
                  <a:ext uri="{0D108BD9-81ED-4DB2-BD59-A6C34878D82A}">
                    <a16:rowId xmlns:a16="http://schemas.microsoft.com/office/drawing/2014/main" val="460094142"/>
                  </a:ext>
                </a:extLst>
              </a:tr>
              <a:tr h="586080">
                <a:tc>
                  <a:txBody>
                    <a:bodyPr/>
                    <a:lstStyle/>
                    <a:p>
                      <a:pPr algn="ctr">
                        <a:lnSpc>
                          <a:spcPct val="150000"/>
                        </a:lnSpc>
                        <a:spcAft>
                          <a:spcPts val="0"/>
                        </a:spcAft>
                      </a:pPr>
                      <a:r>
                        <a:rPr lang="en-US" sz="1000" kern="100">
                          <a:effectLst/>
                        </a:rPr>
                        <a:t>de Sousa Costa et al. [21]</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2018</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1405</a:t>
                      </a:r>
                      <a:endParaRPr lang="zh-TW" sz="1000" kern="100">
                        <a:effectLst/>
                      </a:endParaRPr>
                    </a:p>
                    <a:p>
                      <a:pPr algn="ctr">
                        <a:lnSpc>
                          <a:spcPct val="150000"/>
                        </a:lnSpc>
                        <a:spcAft>
                          <a:spcPts val="0"/>
                        </a:spcAft>
                      </a:pPr>
                      <a:r>
                        <a:rPr lang="en-US" sz="1000" kern="100">
                          <a:effectLst/>
                        </a:rPr>
                        <a:t>(1011, 394)</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0.94</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0.9181</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0.9342</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0.9121</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extLst>
                  <a:ext uri="{0D108BD9-81ED-4DB2-BD59-A6C34878D82A}">
                    <a16:rowId xmlns:a16="http://schemas.microsoft.com/office/drawing/2014/main" val="692062322"/>
                  </a:ext>
                </a:extLst>
              </a:tr>
              <a:tr h="382586">
                <a:tc>
                  <a:txBody>
                    <a:bodyPr/>
                    <a:lstStyle/>
                    <a:p>
                      <a:pPr algn="ctr">
                        <a:lnSpc>
                          <a:spcPct val="150000"/>
                        </a:lnSpc>
                        <a:spcAft>
                          <a:spcPts val="0"/>
                        </a:spcAft>
                      </a:pPr>
                      <a:r>
                        <a:rPr lang="en-US" sz="1000" kern="100">
                          <a:effectLst/>
                        </a:rPr>
                        <a:t>*Li et al. [15]</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2018</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1000</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0.95</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0.90</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0.92</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0.83</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extLst>
                  <a:ext uri="{0D108BD9-81ED-4DB2-BD59-A6C34878D82A}">
                    <a16:rowId xmlns:a16="http://schemas.microsoft.com/office/drawing/2014/main" val="631869564"/>
                  </a:ext>
                </a:extLst>
              </a:tr>
              <a:tr h="385313">
                <a:tc>
                  <a:txBody>
                    <a:bodyPr/>
                    <a:lstStyle/>
                    <a:p>
                      <a:pPr algn="ctr">
                        <a:lnSpc>
                          <a:spcPct val="150000"/>
                        </a:lnSpc>
                        <a:spcAft>
                          <a:spcPts val="0"/>
                        </a:spcAft>
                      </a:pPr>
                      <a:r>
                        <a:rPr lang="en-US" sz="1000" kern="100">
                          <a:effectLst/>
                        </a:rPr>
                        <a:t>*Ferreira et al. [29]</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2018</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1171</a:t>
                      </a:r>
                      <a:endParaRPr lang="zh-TW" sz="1000" kern="100">
                        <a:effectLst/>
                      </a:endParaRPr>
                    </a:p>
                    <a:p>
                      <a:pPr algn="ctr">
                        <a:lnSpc>
                          <a:spcPct val="150000"/>
                        </a:lnSpc>
                        <a:spcAft>
                          <a:spcPts val="0"/>
                        </a:spcAft>
                      </a:pPr>
                      <a:r>
                        <a:rPr lang="en-US" sz="1000" kern="100">
                          <a:effectLst/>
                        </a:rPr>
                        <a:t>(745, 426)</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0.858</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0.800</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0.702</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0.856</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extLst>
                  <a:ext uri="{0D108BD9-81ED-4DB2-BD59-A6C34878D82A}">
                    <a16:rowId xmlns:a16="http://schemas.microsoft.com/office/drawing/2014/main" val="1720580440"/>
                  </a:ext>
                </a:extLst>
              </a:tr>
              <a:tr h="385313">
                <a:tc>
                  <a:txBody>
                    <a:bodyPr/>
                    <a:lstStyle/>
                    <a:p>
                      <a:pPr algn="ctr">
                        <a:lnSpc>
                          <a:spcPct val="150000"/>
                        </a:lnSpc>
                        <a:spcAft>
                          <a:spcPts val="0"/>
                        </a:spcAft>
                      </a:pPr>
                      <a:r>
                        <a:rPr lang="en-US" sz="1000" kern="100">
                          <a:effectLst/>
                        </a:rPr>
                        <a:t>*Wu et al. [24]</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2019</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614</a:t>
                      </a:r>
                      <a:endParaRPr lang="zh-TW" sz="1000" kern="100">
                        <a:effectLst/>
                      </a:endParaRPr>
                    </a:p>
                    <a:p>
                      <a:pPr algn="ctr">
                        <a:lnSpc>
                          <a:spcPct val="150000"/>
                        </a:lnSpc>
                        <a:spcAft>
                          <a:spcPts val="0"/>
                        </a:spcAft>
                      </a:pPr>
                      <a:r>
                        <a:rPr lang="en-US" sz="1000" kern="100">
                          <a:effectLst/>
                        </a:rPr>
                        <a:t>(294, 320)</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0.9702</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0.9237</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0.9428</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0.9027</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extLst>
                  <a:ext uri="{0D108BD9-81ED-4DB2-BD59-A6C34878D82A}">
                    <a16:rowId xmlns:a16="http://schemas.microsoft.com/office/drawing/2014/main" val="2773203542"/>
                  </a:ext>
                </a:extLst>
              </a:tr>
              <a:tr h="385313">
                <a:tc>
                  <a:txBody>
                    <a:bodyPr/>
                    <a:lstStyle/>
                    <a:p>
                      <a:pPr algn="ctr">
                        <a:lnSpc>
                          <a:spcPct val="150000"/>
                        </a:lnSpc>
                        <a:spcAft>
                          <a:spcPts val="0"/>
                        </a:spcAft>
                      </a:pPr>
                      <a:r>
                        <a:rPr lang="en-US" sz="1000" kern="100">
                          <a:effectLst/>
                        </a:rPr>
                        <a:t>Proposed method</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2021</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877</a:t>
                      </a:r>
                      <a:endParaRPr lang="zh-TW" sz="1000" kern="100">
                        <a:effectLst/>
                      </a:endParaRPr>
                    </a:p>
                    <a:p>
                      <a:pPr algn="ctr">
                        <a:lnSpc>
                          <a:spcPct val="150000"/>
                        </a:lnSpc>
                        <a:spcAft>
                          <a:spcPts val="0"/>
                        </a:spcAft>
                      </a:pPr>
                      <a:r>
                        <a:rPr lang="en-US" sz="1000" kern="100">
                          <a:effectLst/>
                        </a:rPr>
                        <a:t>(447, 430)</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0.9711</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0.9366</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0.9556</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a:effectLst/>
                        </a:rPr>
                        <a:t>0.9177</a:t>
                      </a:r>
                      <a:endParaRPr lang="zh-TW" sz="1000" kern="100">
                        <a:effectLst/>
                        <a:latin typeface="Times New Roman" panose="02020603050405020304" pitchFamily="18" charset="0"/>
                        <a:ea typeface="標楷體" panose="03000509000000000000" pitchFamily="65" charset="-120"/>
                      </a:endParaRPr>
                    </a:p>
                  </a:txBody>
                  <a:tcPr marL="45845" marR="45845" marT="0" marB="0" anchor="ctr"/>
                </a:tc>
                <a:tc>
                  <a:txBody>
                    <a:bodyPr/>
                    <a:lstStyle/>
                    <a:p>
                      <a:pPr algn="ctr">
                        <a:lnSpc>
                          <a:spcPct val="150000"/>
                        </a:lnSpc>
                        <a:spcAft>
                          <a:spcPts val="0"/>
                        </a:spcAft>
                      </a:pPr>
                      <a:r>
                        <a:rPr lang="en-US" sz="1000" kern="100" dirty="0">
                          <a:effectLst/>
                        </a:rPr>
                        <a:t>0.9222</a:t>
                      </a:r>
                      <a:endParaRPr lang="zh-TW" sz="1000" kern="100" dirty="0">
                        <a:effectLst/>
                        <a:latin typeface="Times New Roman" panose="02020603050405020304" pitchFamily="18" charset="0"/>
                        <a:ea typeface="標楷體" panose="03000509000000000000" pitchFamily="65" charset="-120"/>
                      </a:endParaRPr>
                    </a:p>
                  </a:txBody>
                  <a:tcPr marL="45845" marR="45845" marT="0" marB="0" anchor="ctr"/>
                </a:tc>
                <a:extLst>
                  <a:ext uri="{0D108BD9-81ED-4DB2-BD59-A6C34878D82A}">
                    <a16:rowId xmlns:a16="http://schemas.microsoft.com/office/drawing/2014/main" val="2102456750"/>
                  </a:ext>
                </a:extLst>
              </a:tr>
            </a:tbl>
          </a:graphicData>
        </a:graphic>
      </p:graphicFrame>
    </p:spTree>
    <p:extLst>
      <p:ext uri="{BB962C8B-B14F-4D97-AF65-F5344CB8AC3E}">
        <p14:creationId xmlns:p14="http://schemas.microsoft.com/office/powerpoint/2010/main" val="31599008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85D28B5-7E24-46B2-9329-54B8F657191D}"/>
              </a:ext>
            </a:extLst>
          </p:cNvPr>
          <p:cNvSpPr>
            <a:spLocks noGrp="1"/>
          </p:cNvSpPr>
          <p:nvPr>
            <p:ph type="title"/>
          </p:nvPr>
        </p:nvSpPr>
        <p:spPr/>
        <p:txBody>
          <a:bodyPr/>
          <a:lstStyle/>
          <a:p>
            <a:r>
              <a:rPr lang="en-US" altLang="zh-TW" dirty="0"/>
              <a:t>Performance Comparison</a:t>
            </a:r>
            <a:endParaRPr lang="zh-TW" altLang="en-US" dirty="0"/>
          </a:p>
        </p:txBody>
      </p:sp>
      <p:graphicFrame>
        <p:nvGraphicFramePr>
          <p:cNvPr id="4" name="內容版面配置區 3">
            <a:extLst>
              <a:ext uri="{FF2B5EF4-FFF2-40B4-BE49-F238E27FC236}">
                <a16:creationId xmlns:a16="http://schemas.microsoft.com/office/drawing/2014/main" id="{3FEE55E0-DDA2-4332-9EC9-0AB02836DEF2}"/>
              </a:ext>
            </a:extLst>
          </p:cNvPr>
          <p:cNvGraphicFramePr>
            <a:graphicFrameLocks noGrp="1"/>
          </p:cNvGraphicFramePr>
          <p:nvPr>
            <p:ph idx="1"/>
            <p:extLst>
              <p:ext uri="{D42A27DB-BD31-4B8C-83A1-F6EECF244321}">
                <p14:modId xmlns:p14="http://schemas.microsoft.com/office/powerpoint/2010/main" val="608248311"/>
              </p:ext>
            </p:extLst>
          </p:nvPr>
        </p:nvGraphicFramePr>
        <p:xfrm>
          <a:off x="611560" y="1244259"/>
          <a:ext cx="7920880" cy="5539823"/>
        </p:xfrm>
        <a:graphic>
          <a:graphicData uri="http://schemas.openxmlformats.org/drawingml/2006/table">
            <a:tbl>
              <a:tblPr firstRow="1" firstCol="1" bandRow="1">
                <a:tableStyleId>{5940675A-B579-460E-94D1-54222C63F5DA}</a:tableStyleId>
              </a:tblPr>
              <a:tblGrid>
                <a:gridCol w="1529818">
                  <a:extLst>
                    <a:ext uri="{9D8B030D-6E8A-4147-A177-3AD203B41FA5}">
                      <a16:colId xmlns:a16="http://schemas.microsoft.com/office/drawing/2014/main" val="3314391516"/>
                    </a:ext>
                  </a:extLst>
                </a:gridCol>
                <a:gridCol w="510420">
                  <a:extLst>
                    <a:ext uri="{9D8B030D-6E8A-4147-A177-3AD203B41FA5}">
                      <a16:colId xmlns:a16="http://schemas.microsoft.com/office/drawing/2014/main" val="976481491"/>
                    </a:ext>
                  </a:extLst>
                </a:gridCol>
                <a:gridCol w="1533424">
                  <a:extLst>
                    <a:ext uri="{9D8B030D-6E8A-4147-A177-3AD203B41FA5}">
                      <a16:colId xmlns:a16="http://schemas.microsoft.com/office/drawing/2014/main" val="4072393781"/>
                    </a:ext>
                  </a:extLst>
                </a:gridCol>
                <a:gridCol w="641630">
                  <a:extLst>
                    <a:ext uri="{9D8B030D-6E8A-4147-A177-3AD203B41FA5}">
                      <a16:colId xmlns:a16="http://schemas.microsoft.com/office/drawing/2014/main" val="1795857958"/>
                    </a:ext>
                  </a:extLst>
                </a:gridCol>
                <a:gridCol w="926397">
                  <a:extLst>
                    <a:ext uri="{9D8B030D-6E8A-4147-A177-3AD203B41FA5}">
                      <a16:colId xmlns:a16="http://schemas.microsoft.com/office/drawing/2014/main" val="1769076211"/>
                    </a:ext>
                  </a:extLst>
                </a:gridCol>
                <a:gridCol w="926397">
                  <a:extLst>
                    <a:ext uri="{9D8B030D-6E8A-4147-A177-3AD203B41FA5}">
                      <a16:colId xmlns:a16="http://schemas.microsoft.com/office/drawing/2014/main" val="2218273261"/>
                    </a:ext>
                  </a:extLst>
                </a:gridCol>
                <a:gridCol w="926397">
                  <a:extLst>
                    <a:ext uri="{9D8B030D-6E8A-4147-A177-3AD203B41FA5}">
                      <a16:colId xmlns:a16="http://schemas.microsoft.com/office/drawing/2014/main" val="925637680"/>
                    </a:ext>
                  </a:extLst>
                </a:gridCol>
                <a:gridCol w="926397">
                  <a:extLst>
                    <a:ext uri="{9D8B030D-6E8A-4147-A177-3AD203B41FA5}">
                      <a16:colId xmlns:a16="http://schemas.microsoft.com/office/drawing/2014/main" val="3087468491"/>
                    </a:ext>
                  </a:extLst>
                </a:gridCol>
              </a:tblGrid>
              <a:tr h="434591">
                <a:tc>
                  <a:txBody>
                    <a:bodyPr/>
                    <a:lstStyle/>
                    <a:p>
                      <a:pPr algn="ctr">
                        <a:lnSpc>
                          <a:spcPct val="115000"/>
                        </a:lnSpc>
                        <a:spcAft>
                          <a:spcPts val="0"/>
                        </a:spcAft>
                      </a:pPr>
                      <a:r>
                        <a:rPr lang="en-US" sz="1000" kern="100">
                          <a:effectLst/>
                        </a:rPr>
                        <a:t>Author</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Year</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Nodules</a:t>
                      </a:r>
                      <a:endParaRPr lang="zh-TW" sz="1000" kern="100">
                        <a:effectLst/>
                      </a:endParaRPr>
                    </a:p>
                    <a:p>
                      <a:pPr algn="ctr">
                        <a:lnSpc>
                          <a:spcPct val="115000"/>
                        </a:lnSpc>
                        <a:spcAft>
                          <a:spcPts val="0"/>
                        </a:spcAft>
                      </a:pPr>
                      <a:r>
                        <a:rPr lang="en-US" sz="1000" kern="100">
                          <a:effectLst/>
                        </a:rPr>
                        <a:t>(benign, malignant)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AUC</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Accuracy</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Sensitivity</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Specificity</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Precision</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2330663294"/>
                  </a:ext>
                </a:extLst>
              </a:tr>
              <a:tr h="285750">
                <a:tc>
                  <a:txBody>
                    <a:bodyPr/>
                    <a:lstStyle/>
                    <a:p>
                      <a:pPr algn="ctr">
                        <a:lnSpc>
                          <a:spcPct val="115000"/>
                        </a:lnSpc>
                        <a:spcAft>
                          <a:spcPts val="0"/>
                        </a:spcAft>
                      </a:pPr>
                      <a:r>
                        <a:rPr lang="en-US" sz="1000" kern="100">
                          <a:effectLst/>
                        </a:rPr>
                        <a:t>Nibali et al. [14]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2017</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831</a:t>
                      </a:r>
                      <a:endParaRPr lang="zh-TW" sz="1000" kern="100">
                        <a:effectLst/>
                      </a:endParaRPr>
                    </a:p>
                    <a:p>
                      <a:pPr algn="ctr">
                        <a:lnSpc>
                          <a:spcPct val="115000"/>
                        </a:lnSpc>
                        <a:spcAft>
                          <a:spcPts val="0"/>
                        </a:spcAft>
                      </a:pPr>
                      <a:r>
                        <a:rPr lang="en-US" sz="1000" kern="100">
                          <a:effectLst/>
                        </a:rPr>
                        <a:t>(421, 410)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0.9459</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0.8990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0.9107</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0.8864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0.8935</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2488390723"/>
                  </a:ext>
                </a:extLst>
              </a:tr>
              <a:tr h="285750">
                <a:tc>
                  <a:txBody>
                    <a:bodyPr/>
                    <a:lstStyle/>
                    <a:p>
                      <a:pPr algn="ctr">
                        <a:lnSpc>
                          <a:spcPct val="115000"/>
                        </a:lnSpc>
                        <a:spcAft>
                          <a:spcPts val="0"/>
                        </a:spcAft>
                      </a:pPr>
                      <a:r>
                        <a:rPr lang="en-US" sz="1000" kern="100">
                          <a:effectLst/>
                        </a:rPr>
                        <a:t>*Zhu et al. [40]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2018</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1004</a:t>
                      </a:r>
                      <a:endParaRPr lang="zh-TW" sz="1000" kern="100">
                        <a:effectLst/>
                      </a:endParaRPr>
                    </a:p>
                    <a:p>
                      <a:pPr algn="ctr">
                        <a:lnSpc>
                          <a:spcPct val="115000"/>
                        </a:lnSpc>
                        <a:spcAft>
                          <a:spcPts val="0"/>
                        </a:spcAft>
                      </a:pPr>
                      <a:r>
                        <a:rPr lang="en-US" sz="1000" kern="100">
                          <a:effectLst/>
                        </a:rPr>
                        <a:t>(450, 554)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0.9044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3286051955"/>
                  </a:ext>
                </a:extLst>
              </a:tr>
              <a:tr h="285750">
                <a:tc>
                  <a:txBody>
                    <a:bodyPr/>
                    <a:lstStyle/>
                    <a:p>
                      <a:pPr algn="ctr">
                        <a:lnSpc>
                          <a:spcPct val="115000"/>
                        </a:lnSpc>
                        <a:spcAft>
                          <a:spcPts val="0"/>
                        </a:spcAft>
                      </a:pPr>
                      <a:r>
                        <a:rPr lang="en-US" sz="1000" kern="100">
                          <a:effectLst/>
                        </a:rPr>
                        <a:t>*Dai et al. [32]</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2018</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1011</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0.9690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0.9147</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0.9126</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0.9167</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465886044"/>
                  </a:ext>
                </a:extLst>
              </a:tr>
              <a:tr h="285750">
                <a:tc>
                  <a:txBody>
                    <a:bodyPr/>
                    <a:lstStyle/>
                    <a:p>
                      <a:pPr algn="ctr">
                        <a:lnSpc>
                          <a:spcPct val="115000"/>
                        </a:lnSpc>
                        <a:spcAft>
                          <a:spcPts val="0"/>
                        </a:spcAft>
                      </a:pPr>
                      <a:r>
                        <a:rPr lang="en-US" sz="1000" kern="100">
                          <a:effectLst/>
                        </a:rPr>
                        <a:t>Xia et al. [38]</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2018</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1945</a:t>
                      </a:r>
                      <a:endParaRPr lang="zh-TW" sz="1000" kern="100">
                        <a:effectLst/>
                      </a:endParaRPr>
                    </a:p>
                    <a:p>
                      <a:pPr algn="ctr">
                        <a:lnSpc>
                          <a:spcPct val="115000"/>
                        </a:lnSpc>
                        <a:spcAft>
                          <a:spcPts val="0"/>
                        </a:spcAft>
                      </a:pPr>
                      <a:r>
                        <a:rPr lang="en-US" sz="1000" kern="100">
                          <a:effectLst/>
                        </a:rPr>
                        <a:t>(1301, 644)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0.9570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0.9160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0.8652</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0.9400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2560489951"/>
                  </a:ext>
                </a:extLst>
              </a:tr>
              <a:tr h="732271">
                <a:tc>
                  <a:txBody>
                    <a:bodyPr/>
                    <a:lstStyle/>
                    <a:p>
                      <a:pPr algn="ctr">
                        <a:lnSpc>
                          <a:spcPct val="115000"/>
                        </a:lnSpc>
                        <a:spcAft>
                          <a:spcPts val="0"/>
                        </a:spcAft>
                      </a:pPr>
                      <a:r>
                        <a:rPr lang="en-US" sz="1000" kern="100">
                          <a:effectLst/>
                        </a:rPr>
                        <a:t>Xia et al. [39]</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2019</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1945</a:t>
                      </a:r>
                      <a:endParaRPr lang="zh-TW" sz="1000" kern="100">
                        <a:effectLst/>
                      </a:endParaRPr>
                    </a:p>
                    <a:p>
                      <a:pPr algn="ctr">
                        <a:lnSpc>
                          <a:spcPct val="115000"/>
                        </a:lnSpc>
                        <a:spcAft>
                          <a:spcPts val="0"/>
                        </a:spcAft>
                      </a:pPr>
                      <a:r>
                        <a:rPr lang="en-US" sz="1000" kern="100">
                          <a:effectLst/>
                        </a:rPr>
                        <a:t>(1301, 644)</a:t>
                      </a:r>
                      <a:endParaRPr lang="zh-TW" sz="1000" kern="100">
                        <a:effectLst/>
                      </a:endParaRPr>
                    </a:p>
                    <a:p>
                      <a:pPr algn="ctr">
                        <a:lnSpc>
                          <a:spcPct val="115000"/>
                        </a:lnSpc>
                        <a:spcAft>
                          <a:spcPts val="0"/>
                        </a:spcAft>
                      </a:pPr>
                      <a:r>
                        <a:rPr lang="en-US" sz="1000" kern="100">
                          <a:effectLst/>
                        </a:rPr>
                        <a:t>+</a:t>
                      </a:r>
                      <a:endParaRPr lang="zh-TW" sz="1000" kern="100">
                        <a:effectLst/>
                      </a:endParaRPr>
                    </a:p>
                    <a:p>
                      <a:pPr algn="ctr">
                        <a:lnSpc>
                          <a:spcPct val="115000"/>
                        </a:lnSpc>
                        <a:spcAft>
                          <a:spcPts val="0"/>
                        </a:spcAft>
                      </a:pPr>
                      <a:r>
                        <a:rPr lang="en-US" sz="1000" kern="100">
                          <a:effectLst/>
                        </a:rPr>
                        <a:t>1839 unlabeled</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0.9581</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0.9253</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0.8494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0.9628</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2817634053"/>
                  </a:ext>
                </a:extLst>
              </a:tr>
              <a:tr h="285750">
                <a:tc>
                  <a:txBody>
                    <a:bodyPr/>
                    <a:lstStyle/>
                    <a:p>
                      <a:pPr algn="ctr">
                        <a:lnSpc>
                          <a:spcPct val="115000"/>
                        </a:lnSpc>
                        <a:spcAft>
                          <a:spcPts val="0"/>
                        </a:spcAft>
                      </a:pPr>
                      <a:r>
                        <a:rPr lang="en-US" sz="1000" kern="100">
                          <a:effectLst/>
                        </a:rPr>
                        <a:t>*Fu et al. [33]</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2019</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1186</a:t>
                      </a:r>
                      <a:endParaRPr lang="zh-TW" sz="1000" kern="100">
                        <a:effectLst/>
                      </a:endParaRPr>
                    </a:p>
                    <a:p>
                      <a:pPr algn="ctr">
                        <a:lnSpc>
                          <a:spcPct val="115000"/>
                        </a:lnSpc>
                        <a:spcAft>
                          <a:spcPts val="0"/>
                        </a:spcAft>
                      </a:pPr>
                      <a:r>
                        <a:rPr lang="en-US" sz="1000" kern="100">
                          <a:effectLst/>
                        </a:rPr>
                        <a:t>(650, 536)</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0.8993</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0.8334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0.9105</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356959"/>
                  </a:ext>
                </a:extLst>
              </a:tr>
              <a:tr h="285750">
                <a:tc>
                  <a:txBody>
                    <a:bodyPr/>
                    <a:lstStyle/>
                    <a:p>
                      <a:pPr algn="ctr">
                        <a:lnSpc>
                          <a:spcPct val="115000"/>
                        </a:lnSpc>
                        <a:spcAft>
                          <a:spcPts val="0"/>
                        </a:spcAft>
                      </a:pPr>
                      <a:r>
                        <a:rPr lang="en-US" sz="1000" kern="100">
                          <a:effectLst/>
                        </a:rPr>
                        <a:t>Al-Shabi et al. [10]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2019</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848</a:t>
                      </a:r>
                      <a:endParaRPr lang="zh-TW" sz="1000" kern="100">
                        <a:effectLst/>
                      </a:endParaRPr>
                    </a:p>
                    <a:p>
                      <a:pPr algn="ctr">
                        <a:lnSpc>
                          <a:spcPct val="115000"/>
                        </a:lnSpc>
                        <a:spcAft>
                          <a:spcPts val="0"/>
                        </a:spcAft>
                      </a:pPr>
                      <a:r>
                        <a:rPr lang="en-US" sz="1000" kern="100">
                          <a:effectLst/>
                        </a:rPr>
                        <a:t>(442, 406)</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0.9514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0.9257</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0.9221</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0.9185</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3520830390"/>
                  </a:ext>
                </a:extLst>
              </a:tr>
              <a:tr h="285750">
                <a:tc>
                  <a:txBody>
                    <a:bodyPr/>
                    <a:lstStyle/>
                    <a:p>
                      <a:pPr algn="ctr">
                        <a:lnSpc>
                          <a:spcPct val="115000"/>
                        </a:lnSpc>
                        <a:spcAft>
                          <a:spcPts val="0"/>
                        </a:spcAft>
                      </a:pPr>
                      <a:r>
                        <a:rPr lang="en-US" sz="1000" kern="100">
                          <a:effectLst/>
                        </a:rPr>
                        <a:t>Al-Shabi et al. [12]</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2019</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848</a:t>
                      </a:r>
                      <a:endParaRPr lang="zh-TW" sz="1000" kern="100">
                        <a:effectLst/>
                      </a:endParaRPr>
                    </a:p>
                    <a:p>
                      <a:pPr algn="ctr">
                        <a:lnSpc>
                          <a:spcPct val="115000"/>
                        </a:lnSpc>
                        <a:spcAft>
                          <a:spcPts val="0"/>
                        </a:spcAft>
                      </a:pPr>
                      <a:r>
                        <a:rPr lang="en-US" sz="1000" kern="100">
                          <a:effectLst/>
                        </a:rPr>
                        <a:t>(442, 406)</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0.9562</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0.8864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0.8866</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0.8738</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1315655672"/>
                  </a:ext>
                </a:extLst>
              </a:tr>
              <a:tr h="285750">
                <a:tc>
                  <a:txBody>
                    <a:bodyPr/>
                    <a:lstStyle/>
                    <a:p>
                      <a:pPr algn="ctr">
                        <a:lnSpc>
                          <a:spcPct val="115000"/>
                        </a:lnSpc>
                        <a:spcAft>
                          <a:spcPts val="0"/>
                        </a:spcAft>
                      </a:pPr>
                      <a:r>
                        <a:rPr lang="en-US" sz="1000" kern="100">
                          <a:effectLst/>
                        </a:rPr>
                        <a:t>Zhang et al. [41]</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2019</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1004</a:t>
                      </a:r>
                      <a:endParaRPr lang="zh-TW" sz="1000" kern="100">
                        <a:effectLst/>
                      </a:endParaRPr>
                    </a:p>
                    <a:p>
                      <a:pPr algn="ctr">
                        <a:lnSpc>
                          <a:spcPct val="115000"/>
                        </a:lnSpc>
                        <a:spcAft>
                          <a:spcPts val="0"/>
                        </a:spcAft>
                      </a:pPr>
                      <a:r>
                        <a:rPr lang="en-US" sz="1000" kern="100">
                          <a:effectLst/>
                        </a:rPr>
                        <a:t>(450, 554)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0.9687</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0.9378</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 -</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574851215"/>
                  </a:ext>
                </a:extLst>
              </a:tr>
              <a:tr h="285750">
                <a:tc>
                  <a:txBody>
                    <a:bodyPr/>
                    <a:lstStyle/>
                    <a:p>
                      <a:pPr algn="ctr">
                        <a:lnSpc>
                          <a:spcPct val="115000"/>
                        </a:lnSpc>
                        <a:spcAft>
                          <a:spcPts val="0"/>
                        </a:spcAft>
                      </a:pPr>
                      <a:r>
                        <a:rPr lang="en-US" sz="1000" kern="100">
                          <a:effectLst/>
                        </a:rPr>
                        <a:t>*Zhang et al. [9]</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2020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1004</a:t>
                      </a:r>
                      <a:endParaRPr lang="zh-TW" sz="1000" kern="100">
                        <a:effectLst/>
                      </a:endParaRPr>
                    </a:p>
                    <a:p>
                      <a:pPr algn="ctr">
                        <a:lnSpc>
                          <a:spcPct val="115000"/>
                        </a:lnSpc>
                        <a:spcAft>
                          <a:spcPts val="0"/>
                        </a:spcAft>
                      </a:pPr>
                      <a:r>
                        <a:rPr lang="en-US" sz="1000" kern="100">
                          <a:effectLst/>
                        </a:rPr>
                        <a:t>(450, 554)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0.9563</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0.9167</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1166238951"/>
                  </a:ext>
                </a:extLst>
              </a:tr>
              <a:tr h="285750">
                <a:tc>
                  <a:txBody>
                    <a:bodyPr/>
                    <a:lstStyle/>
                    <a:p>
                      <a:pPr algn="ctr">
                        <a:lnSpc>
                          <a:spcPct val="115000"/>
                        </a:lnSpc>
                        <a:spcAft>
                          <a:spcPts val="0"/>
                        </a:spcAft>
                      </a:pPr>
                      <a:r>
                        <a:rPr lang="en-US" sz="1000" kern="100">
                          <a:effectLst/>
                        </a:rPr>
                        <a:t>*Ren et al. [13]</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2020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1226</a:t>
                      </a:r>
                      <a:endParaRPr lang="zh-TW" sz="1000" kern="100">
                        <a:effectLst/>
                      </a:endParaRPr>
                    </a:p>
                    <a:p>
                      <a:pPr algn="ctr">
                        <a:lnSpc>
                          <a:spcPct val="115000"/>
                        </a:lnSpc>
                        <a:spcAft>
                          <a:spcPts val="0"/>
                        </a:spcAft>
                      </a:pPr>
                      <a:r>
                        <a:rPr lang="en-US" sz="1000" kern="100">
                          <a:effectLst/>
                        </a:rPr>
                        <a:t>(795, 431)</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0.81</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0.95</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3489243871"/>
                  </a:ext>
                </a:extLst>
              </a:tr>
              <a:tr h="285750">
                <a:tc>
                  <a:txBody>
                    <a:bodyPr/>
                    <a:lstStyle/>
                    <a:p>
                      <a:pPr algn="ctr">
                        <a:lnSpc>
                          <a:spcPct val="115000"/>
                        </a:lnSpc>
                        <a:spcAft>
                          <a:spcPts val="0"/>
                        </a:spcAft>
                      </a:pPr>
                      <a:r>
                        <a:rPr lang="en-US" sz="1000" kern="100">
                          <a:effectLst/>
                        </a:rPr>
                        <a:t>*Liu et al. [34]</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2020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1268</a:t>
                      </a:r>
                      <a:endParaRPr lang="zh-TW" sz="1000" kern="100">
                        <a:effectLst/>
                      </a:endParaRPr>
                    </a:p>
                    <a:p>
                      <a:pPr algn="ctr">
                        <a:lnSpc>
                          <a:spcPct val="115000"/>
                        </a:lnSpc>
                        <a:spcAft>
                          <a:spcPts val="0"/>
                        </a:spcAft>
                      </a:pPr>
                      <a:r>
                        <a:rPr lang="en-US" sz="1000" kern="100">
                          <a:effectLst/>
                        </a:rPr>
                        <a:t>(863, 405)</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0.939</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0.906</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0.837</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0.939</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1390717922"/>
                  </a:ext>
                </a:extLst>
              </a:tr>
              <a:tr h="285750">
                <a:tc>
                  <a:txBody>
                    <a:bodyPr/>
                    <a:lstStyle/>
                    <a:p>
                      <a:pPr algn="ctr">
                        <a:lnSpc>
                          <a:spcPct val="115000"/>
                        </a:lnSpc>
                        <a:spcAft>
                          <a:spcPts val="0"/>
                        </a:spcAft>
                      </a:pPr>
                      <a:r>
                        <a:rPr lang="en-US" sz="1000" kern="100">
                          <a:effectLst/>
                        </a:rPr>
                        <a:t>Lyu et al. [35]</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2020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0.9705</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0.9219</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0.9210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0.9150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207233829"/>
                  </a:ext>
                </a:extLst>
              </a:tr>
              <a:tr h="436591">
                <a:tc>
                  <a:txBody>
                    <a:bodyPr/>
                    <a:lstStyle/>
                    <a:p>
                      <a:pPr algn="ctr">
                        <a:lnSpc>
                          <a:spcPct val="115000"/>
                        </a:lnSpc>
                        <a:spcAft>
                          <a:spcPts val="0"/>
                        </a:spcAft>
                      </a:pPr>
                      <a:r>
                        <a:rPr lang="en-US" sz="1000" kern="100">
                          <a:effectLst/>
                        </a:rPr>
                        <a:t>Proposed method</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2021</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877</a:t>
                      </a:r>
                      <a:endParaRPr lang="zh-TW" sz="1000" kern="100">
                        <a:effectLst/>
                      </a:endParaRPr>
                    </a:p>
                    <a:p>
                      <a:pPr algn="ctr">
                        <a:lnSpc>
                          <a:spcPct val="115000"/>
                        </a:lnSpc>
                        <a:spcAft>
                          <a:spcPts val="0"/>
                        </a:spcAft>
                      </a:pPr>
                      <a:r>
                        <a:rPr lang="en-US" sz="1000" kern="100">
                          <a:effectLst/>
                        </a:rPr>
                        <a:t>(447, 430)</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0.9711</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0.9366</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0.9556</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a:effectLst/>
                        </a:rPr>
                        <a:t>0.9177</a:t>
                      </a:r>
                      <a:endParaRPr lang="zh-TW" sz="1000" kern="100">
                        <a:effectLst/>
                        <a:latin typeface="Times New Roman" panose="02020603050405020304" pitchFamily="18" charset="0"/>
                        <a:ea typeface="標楷體" panose="03000509000000000000" pitchFamily="65" charset="-120"/>
                      </a:endParaRPr>
                    </a:p>
                  </a:txBody>
                  <a:tcPr marL="44911" marR="44911" marT="0" marB="0" anchor="ctr"/>
                </a:tc>
                <a:tc>
                  <a:txBody>
                    <a:bodyPr/>
                    <a:lstStyle/>
                    <a:p>
                      <a:pPr algn="ctr">
                        <a:lnSpc>
                          <a:spcPct val="115000"/>
                        </a:lnSpc>
                        <a:spcAft>
                          <a:spcPts val="0"/>
                        </a:spcAft>
                      </a:pPr>
                      <a:r>
                        <a:rPr lang="en-US" sz="1000" kern="100" dirty="0">
                          <a:effectLst/>
                        </a:rPr>
                        <a:t>0.9222</a:t>
                      </a:r>
                      <a:endParaRPr lang="zh-TW" sz="1000" kern="100" dirty="0">
                        <a:effectLst/>
                        <a:latin typeface="Times New Roman" panose="02020603050405020304" pitchFamily="18" charset="0"/>
                        <a:ea typeface="標楷體" panose="03000509000000000000" pitchFamily="65" charset="-120"/>
                      </a:endParaRPr>
                    </a:p>
                  </a:txBody>
                  <a:tcPr marL="44911" marR="44911" marT="0" marB="0" anchor="ctr"/>
                </a:tc>
                <a:extLst>
                  <a:ext uri="{0D108BD9-81ED-4DB2-BD59-A6C34878D82A}">
                    <a16:rowId xmlns:a16="http://schemas.microsoft.com/office/drawing/2014/main" val="568117193"/>
                  </a:ext>
                </a:extLst>
              </a:tr>
            </a:tbl>
          </a:graphicData>
        </a:graphic>
      </p:graphicFrame>
    </p:spTree>
    <p:extLst>
      <p:ext uri="{BB962C8B-B14F-4D97-AF65-F5344CB8AC3E}">
        <p14:creationId xmlns:p14="http://schemas.microsoft.com/office/powerpoint/2010/main" val="18835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A5A773C-F47F-43A1-8249-4BDF55AFFA7F}"/>
              </a:ext>
            </a:extLst>
          </p:cNvPr>
          <p:cNvSpPr>
            <a:spLocks noGrp="1"/>
          </p:cNvSpPr>
          <p:nvPr>
            <p:ph type="title"/>
          </p:nvPr>
        </p:nvSpPr>
        <p:spPr/>
        <p:txBody>
          <a:bodyPr>
            <a:normAutofit/>
          </a:bodyPr>
          <a:lstStyle/>
          <a:p>
            <a:pPr algn="l"/>
            <a:r>
              <a:rPr lang="en-US" altLang="zh-TW" sz="3600" b="1" dirty="0"/>
              <a:t>CT scan</a:t>
            </a:r>
            <a:endParaRPr lang="zh-TW" altLang="en-US" sz="3600" b="1" dirty="0"/>
          </a:p>
        </p:txBody>
      </p:sp>
      <p:sp>
        <p:nvSpPr>
          <p:cNvPr id="3" name="內容版面配置區 2">
            <a:extLst>
              <a:ext uri="{FF2B5EF4-FFF2-40B4-BE49-F238E27FC236}">
                <a16:creationId xmlns:a16="http://schemas.microsoft.com/office/drawing/2014/main" id="{1EC8ED80-F001-4595-B5BC-1C55239A7817}"/>
              </a:ext>
            </a:extLst>
          </p:cNvPr>
          <p:cNvSpPr>
            <a:spLocks noGrp="1"/>
          </p:cNvSpPr>
          <p:nvPr>
            <p:ph idx="1"/>
          </p:nvPr>
        </p:nvSpPr>
        <p:spPr>
          <a:xfrm>
            <a:off x="457200" y="1600200"/>
            <a:ext cx="4402832" cy="4525963"/>
          </a:xfrm>
        </p:spPr>
        <p:txBody>
          <a:bodyPr>
            <a:normAutofit/>
          </a:bodyPr>
          <a:lstStyle/>
          <a:p>
            <a:pPr marL="0" indent="0">
              <a:buNone/>
            </a:pPr>
            <a:r>
              <a:rPr lang="en-US" altLang="zh-TW" sz="2400" dirty="0"/>
              <a:t>CT, also called computed axial tomography (CAT), consists of a series of X-ray images taken from different sources to produce tomographic scans.</a:t>
            </a:r>
          </a:p>
          <a:p>
            <a:pPr marL="0" indent="0">
              <a:buNone/>
            </a:pPr>
            <a:endParaRPr lang="en-US" altLang="zh-TW" sz="2400" dirty="0"/>
          </a:p>
          <a:p>
            <a:pPr marL="0" indent="0">
              <a:buNone/>
            </a:pPr>
            <a:r>
              <a:rPr lang="en-US" altLang="zh-TW" sz="2400" dirty="0"/>
              <a:t>The Hounsfield unit (HU) also called CT number is used to measure radiodensity of the human body.</a:t>
            </a:r>
          </a:p>
          <a:p>
            <a:endParaRPr lang="en-US" altLang="zh-TW" sz="2400" dirty="0"/>
          </a:p>
          <a:p>
            <a:endParaRPr lang="en-US" altLang="zh-TW" sz="2400" dirty="0"/>
          </a:p>
          <a:p>
            <a:endParaRPr lang="en-US" altLang="zh-TW" sz="2400" dirty="0"/>
          </a:p>
          <a:p>
            <a:pPr marL="0" indent="0">
              <a:buNone/>
            </a:pPr>
            <a:endParaRPr lang="zh-TW" altLang="en-US" sz="2400" dirty="0"/>
          </a:p>
        </p:txBody>
      </p:sp>
      <p:graphicFrame>
        <p:nvGraphicFramePr>
          <p:cNvPr id="11" name="表格 10">
            <a:extLst>
              <a:ext uri="{FF2B5EF4-FFF2-40B4-BE49-F238E27FC236}">
                <a16:creationId xmlns:a16="http://schemas.microsoft.com/office/drawing/2014/main" id="{3B3B058F-5C91-4DB3-8C82-187520E014AF}"/>
              </a:ext>
            </a:extLst>
          </p:cNvPr>
          <p:cNvGraphicFramePr>
            <a:graphicFrameLocks noGrp="1"/>
          </p:cNvGraphicFramePr>
          <p:nvPr>
            <p:extLst/>
          </p:nvPr>
        </p:nvGraphicFramePr>
        <p:xfrm>
          <a:off x="4860032" y="1823780"/>
          <a:ext cx="4104456" cy="4053492"/>
        </p:xfrm>
        <a:graphic>
          <a:graphicData uri="http://schemas.openxmlformats.org/drawingml/2006/table">
            <a:tbl>
              <a:tblPr firstRow="1" bandRow="1">
                <a:tableStyleId>{5940675A-B579-460E-94D1-54222C63F5DA}</a:tableStyleId>
              </a:tblPr>
              <a:tblGrid>
                <a:gridCol w="2052228">
                  <a:extLst>
                    <a:ext uri="{9D8B030D-6E8A-4147-A177-3AD203B41FA5}">
                      <a16:colId xmlns:a16="http://schemas.microsoft.com/office/drawing/2014/main" val="2294298382"/>
                    </a:ext>
                  </a:extLst>
                </a:gridCol>
                <a:gridCol w="2052228">
                  <a:extLst>
                    <a:ext uri="{9D8B030D-6E8A-4147-A177-3AD203B41FA5}">
                      <a16:colId xmlns:a16="http://schemas.microsoft.com/office/drawing/2014/main" val="3926598276"/>
                    </a:ext>
                  </a:extLst>
                </a:gridCol>
              </a:tblGrid>
              <a:tr h="450388">
                <a:tc>
                  <a:txBody>
                    <a:bodyPr/>
                    <a:lstStyle/>
                    <a:p>
                      <a:pPr algn="ctr">
                        <a:lnSpc>
                          <a:spcPct val="100000"/>
                        </a:lnSpc>
                        <a:spcAft>
                          <a:spcPts val="0"/>
                        </a:spcAft>
                      </a:pPr>
                      <a:r>
                        <a:rPr lang="en-US" sz="1400" kern="100" dirty="0">
                          <a:effectLst/>
                        </a:rPr>
                        <a:t>Substance</a:t>
                      </a:r>
                      <a:endParaRPr lang="zh-TW" sz="1600" kern="100" dirty="0">
                        <a:effectLst/>
                        <a:latin typeface="Times New Roman" panose="02020603050405020304" pitchFamily="18" charset="0"/>
                        <a:ea typeface="標楷體" panose="03000509000000000000" pitchFamily="65" charset="-120"/>
                      </a:endParaRPr>
                    </a:p>
                  </a:txBody>
                  <a:tcPr anchor="ctr"/>
                </a:tc>
                <a:tc>
                  <a:txBody>
                    <a:bodyPr/>
                    <a:lstStyle/>
                    <a:p>
                      <a:pPr algn="ctr">
                        <a:lnSpc>
                          <a:spcPct val="100000"/>
                        </a:lnSpc>
                        <a:spcAft>
                          <a:spcPts val="0"/>
                        </a:spcAft>
                      </a:pPr>
                      <a:r>
                        <a:rPr lang="en-US" sz="1400" kern="100">
                          <a:effectLst/>
                        </a:rPr>
                        <a:t>HU</a:t>
                      </a:r>
                      <a:endParaRPr lang="zh-TW" sz="1600" kern="100">
                        <a:effectLst/>
                        <a:latin typeface="Times New Roman" panose="02020603050405020304" pitchFamily="18" charset="0"/>
                        <a:ea typeface="標楷體" panose="03000509000000000000" pitchFamily="65" charset="-120"/>
                      </a:endParaRPr>
                    </a:p>
                  </a:txBody>
                  <a:tcPr anchor="ctr"/>
                </a:tc>
                <a:extLst>
                  <a:ext uri="{0D108BD9-81ED-4DB2-BD59-A6C34878D82A}">
                    <a16:rowId xmlns:a16="http://schemas.microsoft.com/office/drawing/2014/main" val="3947310912"/>
                  </a:ext>
                </a:extLst>
              </a:tr>
              <a:tr h="450388">
                <a:tc>
                  <a:txBody>
                    <a:bodyPr/>
                    <a:lstStyle/>
                    <a:p>
                      <a:pPr algn="ctr">
                        <a:lnSpc>
                          <a:spcPct val="100000"/>
                        </a:lnSpc>
                        <a:spcAft>
                          <a:spcPts val="0"/>
                        </a:spcAft>
                      </a:pPr>
                      <a:r>
                        <a:rPr lang="en-US" sz="1400" kern="100">
                          <a:effectLst/>
                        </a:rPr>
                        <a:t>Air</a:t>
                      </a:r>
                      <a:endParaRPr lang="zh-TW" sz="1600" kern="100">
                        <a:effectLst/>
                        <a:latin typeface="Times New Roman" panose="02020603050405020304" pitchFamily="18" charset="0"/>
                        <a:ea typeface="標楷體" panose="03000509000000000000" pitchFamily="65" charset="-120"/>
                      </a:endParaRPr>
                    </a:p>
                  </a:txBody>
                  <a:tcPr anchor="ctr"/>
                </a:tc>
                <a:tc>
                  <a:txBody>
                    <a:bodyPr/>
                    <a:lstStyle/>
                    <a:p>
                      <a:pPr algn="ctr">
                        <a:lnSpc>
                          <a:spcPct val="100000"/>
                        </a:lnSpc>
                        <a:spcAft>
                          <a:spcPts val="0"/>
                        </a:spcAft>
                      </a:pPr>
                      <a:r>
                        <a:rPr lang="en-US" sz="1400" kern="100" dirty="0">
                          <a:effectLst/>
                        </a:rPr>
                        <a:t>-1000</a:t>
                      </a:r>
                      <a:endParaRPr lang="zh-TW" sz="1600" kern="100" dirty="0">
                        <a:effectLst/>
                        <a:latin typeface="Times New Roman" panose="02020603050405020304" pitchFamily="18" charset="0"/>
                        <a:ea typeface="標楷體" panose="03000509000000000000" pitchFamily="65" charset="-120"/>
                      </a:endParaRPr>
                    </a:p>
                  </a:txBody>
                  <a:tcPr anchor="ctr"/>
                </a:tc>
                <a:extLst>
                  <a:ext uri="{0D108BD9-81ED-4DB2-BD59-A6C34878D82A}">
                    <a16:rowId xmlns:a16="http://schemas.microsoft.com/office/drawing/2014/main" val="205854133"/>
                  </a:ext>
                </a:extLst>
              </a:tr>
              <a:tr h="450388">
                <a:tc>
                  <a:txBody>
                    <a:bodyPr/>
                    <a:lstStyle/>
                    <a:p>
                      <a:pPr algn="ctr">
                        <a:lnSpc>
                          <a:spcPct val="100000"/>
                        </a:lnSpc>
                        <a:spcAft>
                          <a:spcPts val="0"/>
                        </a:spcAft>
                      </a:pPr>
                      <a:r>
                        <a:rPr lang="en-US" sz="1400" kern="100">
                          <a:effectLst/>
                        </a:rPr>
                        <a:t>Lung</a:t>
                      </a:r>
                      <a:endParaRPr lang="zh-TW" sz="1600" kern="100">
                        <a:effectLst/>
                        <a:latin typeface="Times New Roman" panose="02020603050405020304" pitchFamily="18" charset="0"/>
                        <a:ea typeface="標楷體" panose="03000509000000000000" pitchFamily="65" charset="-120"/>
                      </a:endParaRPr>
                    </a:p>
                  </a:txBody>
                  <a:tcPr anchor="ctr"/>
                </a:tc>
                <a:tc>
                  <a:txBody>
                    <a:bodyPr/>
                    <a:lstStyle/>
                    <a:p>
                      <a:pPr algn="ctr">
                        <a:lnSpc>
                          <a:spcPct val="100000"/>
                        </a:lnSpc>
                        <a:spcAft>
                          <a:spcPts val="0"/>
                        </a:spcAft>
                      </a:pPr>
                      <a:r>
                        <a:rPr lang="en-US" sz="1400" kern="100" dirty="0">
                          <a:effectLst/>
                        </a:rPr>
                        <a:t>-700 to -600</a:t>
                      </a:r>
                      <a:endParaRPr lang="zh-TW" sz="1600" kern="100" dirty="0">
                        <a:effectLst/>
                        <a:latin typeface="Times New Roman" panose="02020603050405020304" pitchFamily="18" charset="0"/>
                        <a:ea typeface="標楷體" panose="03000509000000000000" pitchFamily="65" charset="-120"/>
                      </a:endParaRPr>
                    </a:p>
                  </a:txBody>
                  <a:tcPr anchor="ctr"/>
                </a:tc>
                <a:extLst>
                  <a:ext uri="{0D108BD9-81ED-4DB2-BD59-A6C34878D82A}">
                    <a16:rowId xmlns:a16="http://schemas.microsoft.com/office/drawing/2014/main" val="3170893015"/>
                  </a:ext>
                </a:extLst>
              </a:tr>
              <a:tr h="450388">
                <a:tc>
                  <a:txBody>
                    <a:bodyPr/>
                    <a:lstStyle/>
                    <a:p>
                      <a:pPr algn="ctr">
                        <a:lnSpc>
                          <a:spcPct val="100000"/>
                        </a:lnSpc>
                        <a:spcAft>
                          <a:spcPts val="0"/>
                        </a:spcAft>
                      </a:pPr>
                      <a:r>
                        <a:rPr lang="en-US" sz="1400" kern="100" dirty="0">
                          <a:effectLst/>
                        </a:rPr>
                        <a:t>Fat</a:t>
                      </a:r>
                      <a:endParaRPr lang="zh-TW" sz="1600" kern="100" dirty="0">
                        <a:effectLst/>
                        <a:latin typeface="Times New Roman" panose="02020603050405020304" pitchFamily="18" charset="0"/>
                        <a:ea typeface="標楷體" panose="03000509000000000000" pitchFamily="65" charset="-120"/>
                      </a:endParaRPr>
                    </a:p>
                  </a:txBody>
                  <a:tcPr anchor="ctr"/>
                </a:tc>
                <a:tc>
                  <a:txBody>
                    <a:bodyPr/>
                    <a:lstStyle/>
                    <a:p>
                      <a:pPr algn="ctr">
                        <a:lnSpc>
                          <a:spcPct val="100000"/>
                        </a:lnSpc>
                        <a:spcAft>
                          <a:spcPts val="0"/>
                        </a:spcAft>
                      </a:pPr>
                      <a:r>
                        <a:rPr lang="en-US" sz="1400" kern="100" dirty="0">
                          <a:effectLst/>
                        </a:rPr>
                        <a:t>-120 to -90</a:t>
                      </a:r>
                      <a:endParaRPr lang="zh-TW" sz="1600" kern="100" dirty="0">
                        <a:effectLst/>
                        <a:latin typeface="Times New Roman" panose="02020603050405020304" pitchFamily="18" charset="0"/>
                        <a:ea typeface="標楷體" panose="03000509000000000000" pitchFamily="65" charset="-120"/>
                      </a:endParaRPr>
                    </a:p>
                  </a:txBody>
                  <a:tcPr anchor="ctr"/>
                </a:tc>
                <a:extLst>
                  <a:ext uri="{0D108BD9-81ED-4DB2-BD59-A6C34878D82A}">
                    <a16:rowId xmlns:a16="http://schemas.microsoft.com/office/drawing/2014/main" val="3763773116"/>
                  </a:ext>
                </a:extLst>
              </a:tr>
              <a:tr h="450388">
                <a:tc>
                  <a:txBody>
                    <a:bodyPr/>
                    <a:lstStyle/>
                    <a:p>
                      <a:pPr algn="ctr">
                        <a:lnSpc>
                          <a:spcPct val="100000"/>
                        </a:lnSpc>
                        <a:spcAft>
                          <a:spcPts val="0"/>
                        </a:spcAft>
                      </a:pPr>
                      <a:r>
                        <a:rPr lang="en-US" sz="1400" kern="100">
                          <a:effectLst/>
                        </a:rPr>
                        <a:t>Water</a:t>
                      </a:r>
                      <a:endParaRPr lang="zh-TW" sz="1600" kern="100">
                        <a:effectLst/>
                        <a:latin typeface="Times New Roman" panose="02020603050405020304" pitchFamily="18" charset="0"/>
                        <a:ea typeface="標楷體" panose="03000509000000000000" pitchFamily="65" charset="-120"/>
                      </a:endParaRPr>
                    </a:p>
                  </a:txBody>
                  <a:tcPr anchor="ctr"/>
                </a:tc>
                <a:tc>
                  <a:txBody>
                    <a:bodyPr/>
                    <a:lstStyle/>
                    <a:p>
                      <a:pPr algn="ctr">
                        <a:lnSpc>
                          <a:spcPct val="100000"/>
                        </a:lnSpc>
                        <a:spcAft>
                          <a:spcPts val="0"/>
                        </a:spcAft>
                      </a:pPr>
                      <a:r>
                        <a:rPr lang="en-US" sz="1400" kern="100" dirty="0">
                          <a:effectLst/>
                        </a:rPr>
                        <a:t>0</a:t>
                      </a:r>
                      <a:endParaRPr lang="zh-TW" sz="1600" kern="100" dirty="0">
                        <a:effectLst/>
                        <a:latin typeface="Times New Roman" panose="02020603050405020304" pitchFamily="18" charset="0"/>
                        <a:ea typeface="標楷體" panose="03000509000000000000" pitchFamily="65" charset="-120"/>
                      </a:endParaRPr>
                    </a:p>
                  </a:txBody>
                  <a:tcPr anchor="ctr"/>
                </a:tc>
                <a:extLst>
                  <a:ext uri="{0D108BD9-81ED-4DB2-BD59-A6C34878D82A}">
                    <a16:rowId xmlns:a16="http://schemas.microsoft.com/office/drawing/2014/main" val="3191796388"/>
                  </a:ext>
                </a:extLst>
              </a:tr>
              <a:tr h="450388">
                <a:tc>
                  <a:txBody>
                    <a:bodyPr/>
                    <a:lstStyle/>
                    <a:p>
                      <a:pPr algn="ctr">
                        <a:lnSpc>
                          <a:spcPct val="100000"/>
                        </a:lnSpc>
                        <a:spcAft>
                          <a:spcPts val="0"/>
                        </a:spcAft>
                      </a:pPr>
                      <a:r>
                        <a:rPr lang="en-US" sz="1400" kern="100">
                          <a:effectLst/>
                        </a:rPr>
                        <a:t>Blood</a:t>
                      </a:r>
                      <a:endParaRPr lang="zh-TW" sz="1600" kern="100">
                        <a:effectLst/>
                        <a:latin typeface="Times New Roman" panose="02020603050405020304" pitchFamily="18" charset="0"/>
                        <a:ea typeface="標楷體" panose="03000509000000000000" pitchFamily="65" charset="-120"/>
                      </a:endParaRPr>
                    </a:p>
                  </a:txBody>
                  <a:tcPr anchor="ctr"/>
                </a:tc>
                <a:tc>
                  <a:txBody>
                    <a:bodyPr/>
                    <a:lstStyle/>
                    <a:p>
                      <a:pPr algn="ctr">
                        <a:lnSpc>
                          <a:spcPct val="100000"/>
                        </a:lnSpc>
                        <a:spcAft>
                          <a:spcPts val="0"/>
                        </a:spcAft>
                      </a:pPr>
                      <a:r>
                        <a:rPr lang="en-US" sz="1400" kern="100" dirty="0">
                          <a:effectLst/>
                        </a:rPr>
                        <a:t>+13 to +75</a:t>
                      </a:r>
                      <a:endParaRPr lang="zh-TW" sz="1600" kern="100" dirty="0">
                        <a:effectLst/>
                        <a:latin typeface="Times New Roman" panose="02020603050405020304" pitchFamily="18" charset="0"/>
                        <a:ea typeface="標楷體" panose="03000509000000000000" pitchFamily="65" charset="-120"/>
                      </a:endParaRPr>
                    </a:p>
                  </a:txBody>
                  <a:tcPr anchor="ctr"/>
                </a:tc>
                <a:extLst>
                  <a:ext uri="{0D108BD9-81ED-4DB2-BD59-A6C34878D82A}">
                    <a16:rowId xmlns:a16="http://schemas.microsoft.com/office/drawing/2014/main" val="716921255"/>
                  </a:ext>
                </a:extLst>
              </a:tr>
              <a:tr h="450388">
                <a:tc>
                  <a:txBody>
                    <a:bodyPr/>
                    <a:lstStyle/>
                    <a:p>
                      <a:pPr algn="ctr">
                        <a:lnSpc>
                          <a:spcPct val="100000"/>
                        </a:lnSpc>
                        <a:spcAft>
                          <a:spcPts val="0"/>
                        </a:spcAft>
                      </a:pPr>
                      <a:r>
                        <a:rPr lang="en-US" sz="1400" kern="100">
                          <a:effectLst/>
                        </a:rPr>
                        <a:t>Muscle</a:t>
                      </a:r>
                      <a:endParaRPr lang="zh-TW" sz="1600" kern="100">
                        <a:effectLst/>
                        <a:latin typeface="Times New Roman" panose="02020603050405020304" pitchFamily="18" charset="0"/>
                        <a:ea typeface="標楷體" panose="03000509000000000000" pitchFamily="65" charset="-120"/>
                      </a:endParaRPr>
                    </a:p>
                  </a:txBody>
                  <a:tcPr anchor="ctr"/>
                </a:tc>
                <a:tc>
                  <a:txBody>
                    <a:bodyPr/>
                    <a:lstStyle/>
                    <a:p>
                      <a:pPr algn="ctr">
                        <a:lnSpc>
                          <a:spcPct val="100000"/>
                        </a:lnSpc>
                        <a:spcAft>
                          <a:spcPts val="0"/>
                        </a:spcAft>
                      </a:pPr>
                      <a:r>
                        <a:rPr lang="en-US" sz="1400" kern="100">
                          <a:effectLst/>
                        </a:rPr>
                        <a:t>+35 to +55</a:t>
                      </a:r>
                      <a:endParaRPr lang="zh-TW" sz="1600" kern="100">
                        <a:effectLst/>
                        <a:latin typeface="Times New Roman" panose="02020603050405020304" pitchFamily="18" charset="0"/>
                        <a:ea typeface="標楷體" panose="03000509000000000000" pitchFamily="65" charset="-120"/>
                      </a:endParaRPr>
                    </a:p>
                  </a:txBody>
                  <a:tcPr anchor="ctr"/>
                </a:tc>
                <a:extLst>
                  <a:ext uri="{0D108BD9-81ED-4DB2-BD59-A6C34878D82A}">
                    <a16:rowId xmlns:a16="http://schemas.microsoft.com/office/drawing/2014/main" val="3086125142"/>
                  </a:ext>
                </a:extLst>
              </a:tr>
              <a:tr h="450388">
                <a:tc>
                  <a:txBody>
                    <a:bodyPr/>
                    <a:lstStyle/>
                    <a:p>
                      <a:pPr algn="ctr">
                        <a:lnSpc>
                          <a:spcPct val="100000"/>
                        </a:lnSpc>
                        <a:spcAft>
                          <a:spcPts val="0"/>
                        </a:spcAft>
                      </a:pPr>
                      <a:r>
                        <a:rPr lang="en-US" sz="1400" kern="100">
                          <a:effectLst/>
                        </a:rPr>
                        <a:t>Soft tissue on contrast CT</a:t>
                      </a:r>
                      <a:endParaRPr lang="zh-TW" sz="1600" kern="100">
                        <a:effectLst/>
                        <a:latin typeface="Times New Roman" panose="02020603050405020304" pitchFamily="18" charset="0"/>
                        <a:ea typeface="標楷體" panose="03000509000000000000" pitchFamily="65" charset="-120"/>
                      </a:endParaRPr>
                    </a:p>
                  </a:txBody>
                  <a:tcPr anchor="ctr"/>
                </a:tc>
                <a:tc>
                  <a:txBody>
                    <a:bodyPr/>
                    <a:lstStyle/>
                    <a:p>
                      <a:pPr algn="ctr">
                        <a:lnSpc>
                          <a:spcPct val="100000"/>
                        </a:lnSpc>
                        <a:spcAft>
                          <a:spcPts val="0"/>
                        </a:spcAft>
                      </a:pPr>
                      <a:r>
                        <a:rPr lang="en-US" sz="1400" kern="100">
                          <a:effectLst/>
                        </a:rPr>
                        <a:t>+100 to +300</a:t>
                      </a:r>
                      <a:endParaRPr lang="zh-TW" sz="1600" kern="100">
                        <a:effectLst/>
                        <a:latin typeface="Times New Roman" panose="02020603050405020304" pitchFamily="18" charset="0"/>
                        <a:ea typeface="標楷體" panose="03000509000000000000" pitchFamily="65" charset="-120"/>
                      </a:endParaRPr>
                    </a:p>
                  </a:txBody>
                  <a:tcPr anchor="ctr"/>
                </a:tc>
                <a:extLst>
                  <a:ext uri="{0D108BD9-81ED-4DB2-BD59-A6C34878D82A}">
                    <a16:rowId xmlns:a16="http://schemas.microsoft.com/office/drawing/2014/main" val="173440236"/>
                  </a:ext>
                </a:extLst>
              </a:tr>
              <a:tr h="450388">
                <a:tc>
                  <a:txBody>
                    <a:bodyPr/>
                    <a:lstStyle/>
                    <a:p>
                      <a:pPr algn="ctr">
                        <a:lnSpc>
                          <a:spcPct val="100000"/>
                        </a:lnSpc>
                        <a:spcAft>
                          <a:spcPts val="0"/>
                        </a:spcAft>
                      </a:pPr>
                      <a:r>
                        <a:rPr lang="en-US" sz="1400" kern="100">
                          <a:effectLst/>
                        </a:rPr>
                        <a:t>Cortical bone</a:t>
                      </a:r>
                      <a:endParaRPr lang="zh-TW" sz="1600" kern="100">
                        <a:effectLst/>
                        <a:latin typeface="Times New Roman" panose="02020603050405020304" pitchFamily="18" charset="0"/>
                        <a:ea typeface="標楷體" panose="03000509000000000000" pitchFamily="65" charset="-120"/>
                      </a:endParaRPr>
                    </a:p>
                  </a:txBody>
                  <a:tcPr anchor="ctr"/>
                </a:tc>
                <a:tc>
                  <a:txBody>
                    <a:bodyPr/>
                    <a:lstStyle/>
                    <a:p>
                      <a:pPr algn="ctr">
                        <a:lnSpc>
                          <a:spcPct val="100000"/>
                        </a:lnSpc>
                        <a:spcAft>
                          <a:spcPts val="0"/>
                        </a:spcAft>
                      </a:pPr>
                      <a:r>
                        <a:rPr lang="en-US" sz="1400" kern="100" dirty="0">
                          <a:effectLst/>
                        </a:rPr>
                        <a:t>+500 to +1900</a:t>
                      </a:r>
                      <a:endParaRPr lang="zh-TW" sz="1600" kern="100" dirty="0">
                        <a:effectLst/>
                        <a:latin typeface="Times New Roman" panose="02020603050405020304" pitchFamily="18" charset="0"/>
                        <a:ea typeface="標楷體" panose="03000509000000000000" pitchFamily="65" charset="-120"/>
                      </a:endParaRPr>
                    </a:p>
                  </a:txBody>
                  <a:tcPr anchor="ctr"/>
                </a:tc>
                <a:extLst>
                  <a:ext uri="{0D108BD9-81ED-4DB2-BD59-A6C34878D82A}">
                    <a16:rowId xmlns:a16="http://schemas.microsoft.com/office/drawing/2014/main" val="2304438963"/>
                  </a:ext>
                </a:extLst>
              </a:tr>
            </a:tbl>
          </a:graphicData>
        </a:graphic>
      </p:graphicFrame>
      <p:sp>
        <p:nvSpPr>
          <p:cNvPr id="12" name="矩形 11">
            <a:extLst>
              <a:ext uri="{FF2B5EF4-FFF2-40B4-BE49-F238E27FC236}">
                <a16:creationId xmlns:a16="http://schemas.microsoft.com/office/drawing/2014/main" id="{6D77E47A-F814-43B7-9557-964A7E658E76}"/>
              </a:ext>
            </a:extLst>
          </p:cNvPr>
          <p:cNvSpPr/>
          <p:nvPr/>
        </p:nvSpPr>
        <p:spPr>
          <a:xfrm>
            <a:off x="457198" y="6413827"/>
            <a:ext cx="8237985" cy="261610"/>
          </a:xfrm>
          <a:prstGeom prst="rect">
            <a:avLst/>
          </a:prstGeom>
        </p:spPr>
        <p:txBody>
          <a:bodyPr wrap="square">
            <a:spAutoFit/>
          </a:bodyPr>
          <a:lstStyle/>
          <a:p>
            <a:r>
              <a:rPr lang="en-US" altLang="zh-TW" sz="1100" dirty="0"/>
              <a:t>Wikipedia contributors, </a:t>
            </a:r>
            <a:r>
              <a:rPr lang="en-US" altLang="zh-TW" sz="1100" i="1" dirty="0"/>
              <a:t>Anatomical plane</a:t>
            </a:r>
            <a:r>
              <a:rPr lang="en-US" altLang="zh-TW" sz="1100" dirty="0"/>
              <a:t>, in </a:t>
            </a:r>
            <a:r>
              <a:rPr lang="en-US" altLang="zh-TW" sz="1100" i="1" dirty="0"/>
              <a:t>Wikipedia, The Free Encyclopedia.</a:t>
            </a:r>
            <a:endParaRPr lang="zh-TW" altLang="en-US" sz="800" dirty="0"/>
          </a:p>
        </p:txBody>
      </p:sp>
      <p:sp>
        <p:nvSpPr>
          <p:cNvPr id="13" name="箭號: 五邊形 12">
            <a:extLst>
              <a:ext uri="{FF2B5EF4-FFF2-40B4-BE49-F238E27FC236}">
                <a16:creationId xmlns:a16="http://schemas.microsoft.com/office/drawing/2014/main" id="{E2246F18-558B-4622-94C3-F4D854DDCFB7}"/>
              </a:ext>
            </a:extLst>
          </p:cNvPr>
          <p:cNvSpPr/>
          <p:nvPr/>
        </p:nvSpPr>
        <p:spPr>
          <a:xfrm>
            <a:off x="7236296" y="0"/>
            <a:ext cx="1872208"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Conclusion</a:t>
            </a:r>
          </a:p>
        </p:txBody>
      </p:sp>
      <p:sp>
        <p:nvSpPr>
          <p:cNvPr id="14" name="箭號: 五邊形 13">
            <a:extLst>
              <a:ext uri="{FF2B5EF4-FFF2-40B4-BE49-F238E27FC236}">
                <a16:creationId xmlns:a16="http://schemas.microsoft.com/office/drawing/2014/main" id="{EA04DC61-BBAD-44A4-A935-76E18C2F298D}"/>
              </a:ext>
            </a:extLst>
          </p:cNvPr>
          <p:cNvSpPr/>
          <p:nvPr/>
        </p:nvSpPr>
        <p:spPr>
          <a:xfrm>
            <a:off x="5293096" y="0"/>
            <a:ext cx="2303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ln w="0"/>
                <a:solidFill>
                  <a:schemeClr val="tx1"/>
                </a:solidFill>
                <a:effectLst>
                  <a:outerShdw blurRad="38100" dist="19050" dir="2700000" algn="tl" rotWithShape="0">
                    <a:schemeClr val="dk1">
                      <a:alpha val="40000"/>
                    </a:schemeClr>
                  </a:outerShdw>
                </a:effectLst>
              </a:rPr>
              <a:t> Experimental results</a:t>
            </a:r>
          </a:p>
        </p:txBody>
      </p:sp>
      <p:sp>
        <p:nvSpPr>
          <p:cNvPr id="15" name="箭號: 五邊形 14">
            <a:extLst>
              <a:ext uri="{FF2B5EF4-FFF2-40B4-BE49-F238E27FC236}">
                <a16:creationId xmlns:a16="http://schemas.microsoft.com/office/drawing/2014/main" id="{079709A9-F96D-403D-B55D-AB1A49762002}"/>
              </a:ext>
            </a:extLst>
          </p:cNvPr>
          <p:cNvSpPr/>
          <p:nvPr/>
        </p:nvSpPr>
        <p:spPr>
          <a:xfrm>
            <a:off x="3347864" y="0"/>
            <a:ext cx="2160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Proposed methods</a:t>
            </a:r>
          </a:p>
        </p:txBody>
      </p:sp>
      <p:sp>
        <p:nvSpPr>
          <p:cNvPr id="16" name="箭號: 五邊形 15">
            <a:extLst>
              <a:ext uri="{FF2B5EF4-FFF2-40B4-BE49-F238E27FC236}">
                <a16:creationId xmlns:a16="http://schemas.microsoft.com/office/drawing/2014/main" id="{C8374328-1F18-4E0A-A6E9-259FC6B58F92}"/>
              </a:ext>
            </a:extLst>
          </p:cNvPr>
          <p:cNvSpPr/>
          <p:nvPr/>
        </p:nvSpPr>
        <p:spPr>
          <a:xfrm>
            <a:off x="1692696"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ln w="0"/>
                <a:solidFill>
                  <a:schemeClr val="tx1"/>
                </a:solidFill>
                <a:effectLst>
                  <a:outerShdw blurRad="38100" dist="19050" dir="2700000" algn="tl" rotWithShape="0">
                    <a:schemeClr val="dk1">
                      <a:alpha val="40000"/>
                    </a:schemeClr>
                  </a:outerShdw>
                </a:effectLst>
              </a:rPr>
              <a:t>   Related works</a:t>
            </a:r>
          </a:p>
        </p:txBody>
      </p:sp>
      <p:sp>
        <p:nvSpPr>
          <p:cNvPr id="17" name="箭號: 五邊形 16">
            <a:extLst>
              <a:ext uri="{FF2B5EF4-FFF2-40B4-BE49-F238E27FC236}">
                <a16:creationId xmlns:a16="http://schemas.microsoft.com/office/drawing/2014/main" id="{2DD35AAD-CF6D-4EF7-8E1E-FF111F77C126}"/>
              </a:ext>
            </a:extLst>
          </p:cNvPr>
          <p:cNvSpPr/>
          <p:nvPr/>
        </p:nvSpPr>
        <p:spPr>
          <a:xfrm>
            <a:off x="0" y="0"/>
            <a:ext cx="1907704" cy="404664"/>
          </a:xfrm>
          <a:prstGeom prst="homePlat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Introduction</a:t>
            </a:r>
            <a:endParaRPr lang="zh-TW" altLang="en-US" dirty="0">
              <a:ln w="0"/>
              <a:solidFill>
                <a:schemeClr val="tx1"/>
              </a:solidFill>
              <a:effectLst>
                <a:outerShdw blurRad="38100" dist="19050" dir="2700000" algn="tl" rotWithShape="0">
                  <a:schemeClr val="dk1">
                    <a:alpha val="40000"/>
                  </a:schemeClr>
                </a:outerShdw>
              </a:effectLst>
            </a:endParaRPr>
          </a:p>
        </p:txBody>
      </p:sp>
      <p:sp>
        <p:nvSpPr>
          <p:cNvPr id="4" name="投影片編號版面配置區 3">
            <a:extLst>
              <a:ext uri="{FF2B5EF4-FFF2-40B4-BE49-F238E27FC236}">
                <a16:creationId xmlns:a16="http://schemas.microsoft.com/office/drawing/2014/main" id="{1B5C9D8B-6261-4949-9D7D-3B648FBF9B92}"/>
              </a:ext>
            </a:extLst>
          </p:cNvPr>
          <p:cNvSpPr>
            <a:spLocks noGrp="1"/>
          </p:cNvSpPr>
          <p:nvPr>
            <p:ph type="sldNum" sz="quarter" idx="12"/>
          </p:nvPr>
        </p:nvSpPr>
        <p:spPr/>
        <p:txBody>
          <a:bodyPr/>
          <a:lstStyle/>
          <a:p>
            <a:fld id="{73DA0BB7-265A-403C-9275-D587AB510EDC}" type="slidenum">
              <a:rPr lang="zh-TW" altLang="en-US" smtClean="0"/>
              <a:t>3</a:t>
            </a:fld>
            <a:endParaRPr lang="zh-TW" altLang="en-US"/>
          </a:p>
        </p:txBody>
      </p:sp>
    </p:spTree>
    <p:extLst>
      <p:ext uri="{BB962C8B-B14F-4D97-AF65-F5344CB8AC3E}">
        <p14:creationId xmlns:p14="http://schemas.microsoft.com/office/powerpoint/2010/main" val="42178864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8CDC062-D385-46FE-8213-886C65E5409E}"/>
              </a:ext>
            </a:extLst>
          </p:cNvPr>
          <p:cNvSpPr>
            <a:spLocks noGrp="1"/>
          </p:cNvSpPr>
          <p:nvPr>
            <p:ph type="title"/>
          </p:nvPr>
        </p:nvSpPr>
        <p:spPr/>
        <p:txBody>
          <a:bodyPr>
            <a:normAutofit/>
          </a:bodyPr>
          <a:lstStyle/>
          <a:p>
            <a:pPr algn="l"/>
            <a:r>
              <a:rPr lang="en-US" altLang="zh-TW" sz="3600" b="1" dirty="0"/>
              <a:t>Conclusion</a:t>
            </a:r>
            <a:endParaRPr lang="zh-TW" altLang="en-US" sz="3600" b="1" dirty="0"/>
          </a:p>
        </p:txBody>
      </p:sp>
      <p:sp>
        <p:nvSpPr>
          <p:cNvPr id="3" name="內容版面配置區 2">
            <a:extLst>
              <a:ext uri="{FF2B5EF4-FFF2-40B4-BE49-F238E27FC236}">
                <a16:creationId xmlns:a16="http://schemas.microsoft.com/office/drawing/2014/main" id="{290FC26E-CC47-4BD4-9B7B-7D2164B03BBE}"/>
              </a:ext>
            </a:extLst>
          </p:cNvPr>
          <p:cNvSpPr>
            <a:spLocks noGrp="1"/>
          </p:cNvSpPr>
          <p:nvPr>
            <p:ph idx="1"/>
          </p:nvPr>
        </p:nvSpPr>
        <p:spPr/>
        <p:txBody>
          <a:bodyPr>
            <a:normAutofit fontScale="92500" lnSpcReduction="10000"/>
          </a:bodyPr>
          <a:lstStyle/>
          <a:p>
            <a:r>
              <a:rPr lang="en-US" altLang="zh-TW" sz="2000" dirty="0"/>
              <a:t>Combining the advantages of the residual learning and selective kernel technique to develop a brand-new model architecture </a:t>
            </a:r>
            <a:r>
              <a:rPr lang="en-US" altLang="zh-TW" sz="2000" dirty="0" err="1"/>
              <a:t>MRSKNet</a:t>
            </a:r>
            <a:r>
              <a:rPr lang="en-US" altLang="zh-TW" sz="2000" dirty="0"/>
              <a:t>.</a:t>
            </a:r>
            <a:r>
              <a:rPr lang="zh-TW" altLang="en-US" sz="2000" dirty="0"/>
              <a:t> </a:t>
            </a:r>
            <a:r>
              <a:rPr lang="en-US" altLang="zh-TW" sz="2000" dirty="0"/>
              <a:t>Therefore, our </a:t>
            </a:r>
            <a:r>
              <a:rPr lang="en-US" altLang="zh-TW" sz="2000" dirty="0" err="1"/>
              <a:t>MRSKNet</a:t>
            </a:r>
            <a:r>
              <a:rPr lang="en-US" altLang="zh-TW" sz="2000" dirty="0"/>
              <a:t> can use both local and global features. It also can adaptively adjust the receptive fields.</a:t>
            </a:r>
          </a:p>
          <a:p>
            <a:endParaRPr lang="en-US" altLang="zh-TW" sz="2000" dirty="0"/>
          </a:p>
          <a:p>
            <a:r>
              <a:rPr lang="en-US" altLang="zh-TW" sz="2000" dirty="0"/>
              <a:t>Using the idea of multiple views and adopting anatomical planes to be our original input.</a:t>
            </a:r>
          </a:p>
          <a:p>
            <a:endParaRPr lang="en-US" altLang="zh-TW" sz="2000" dirty="0"/>
          </a:p>
          <a:p>
            <a:r>
              <a:rPr lang="en-US" altLang="zh-TW" sz="2000" dirty="0"/>
              <a:t>The proposed </a:t>
            </a:r>
            <a:r>
              <a:rPr lang="en-US" altLang="zh-TW" sz="2000" dirty="0" err="1"/>
              <a:t>MRSKNet</a:t>
            </a:r>
            <a:r>
              <a:rPr lang="en-US" altLang="zh-TW" sz="2000" dirty="0"/>
              <a:t> outperformed the baseline models and all comparison methods in LIDC-IDRI database.</a:t>
            </a:r>
          </a:p>
          <a:p>
            <a:endParaRPr lang="en-US" altLang="zh-TW" sz="2000" dirty="0"/>
          </a:p>
          <a:p>
            <a:r>
              <a:rPr lang="en-US" altLang="zh-TW" sz="2000" dirty="0"/>
              <a:t>Employing GLCM, GLRLM and Tamura texture features associated with the original images and the HOM improve classification performance most and also outperformed all comparison methods. The final AUC is 97.11% and accuracy and sensitivity is increased to 93.66% and 95.56%.</a:t>
            </a:r>
          </a:p>
          <a:p>
            <a:endParaRPr lang="zh-TW" altLang="en-US" sz="1800" dirty="0"/>
          </a:p>
        </p:txBody>
      </p:sp>
      <p:sp>
        <p:nvSpPr>
          <p:cNvPr id="9" name="投影片編號版面配置區 8">
            <a:extLst>
              <a:ext uri="{FF2B5EF4-FFF2-40B4-BE49-F238E27FC236}">
                <a16:creationId xmlns:a16="http://schemas.microsoft.com/office/drawing/2014/main" id="{568FC68B-935D-48A6-B710-C2CDE1F9F543}"/>
              </a:ext>
            </a:extLst>
          </p:cNvPr>
          <p:cNvSpPr>
            <a:spLocks noGrp="1"/>
          </p:cNvSpPr>
          <p:nvPr>
            <p:ph type="sldNum" sz="quarter" idx="12"/>
          </p:nvPr>
        </p:nvSpPr>
        <p:spPr/>
        <p:txBody>
          <a:bodyPr/>
          <a:lstStyle/>
          <a:p>
            <a:fld id="{73DA0BB7-265A-403C-9275-D587AB510EDC}" type="slidenum">
              <a:rPr lang="zh-TW" altLang="en-US" smtClean="0"/>
              <a:t>30</a:t>
            </a:fld>
            <a:endParaRPr lang="zh-TW" altLang="en-US"/>
          </a:p>
        </p:txBody>
      </p:sp>
    </p:spTree>
    <p:extLst>
      <p:ext uri="{BB962C8B-B14F-4D97-AF65-F5344CB8AC3E}">
        <p14:creationId xmlns:p14="http://schemas.microsoft.com/office/powerpoint/2010/main" val="3065698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FEB4D56-3992-45D8-AD57-546797A87A1E}"/>
              </a:ext>
            </a:extLst>
          </p:cNvPr>
          <p:cNvSpPr>
            <a:spLocks noGrp="1"/>
          </p:cNvSpPr>
          <p:nvPr>
            <p:ph type="title"/>
          </p:nvPr>
        </p:nvSpPr>
        <p:spPr/>
        <p:txBody>
          <a:bodyPr/>
          <a:lstStyle/>
          <a:p>
            <a:pPr algn="l"/>
            <a:r>
              <a:rPr lang="en-US" altLang="zh-TW" b="1" dirty="0"/>
              <a:t>Lung CT scans</a:t>
            </a:r>
            <a:endParaRPr lang="zh-TW" altLang="en-US" dirty="0"/>
          </a:p>
        </p:txBody>
      </p:sp>
      <p:pic>
        <p:nvPicPr>
          <p:cNvPr id="12" name="圖片 11">
            <a:extLst>
              <a:ext uri="{FF2B5EF4-FFF2-40B4-BE49-F238E27FC236}">
                <a16:creationId xmlns:a16="http://schemas.microsoft.com/office/drawing/2014/main" id="{AEC97875-ABBC-4DFF-A193-D856032906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9787" y="2636912"/>
            <a:ext cx="2238077" cy="2238077"/>
          </a:xfrm>
          <a:prstGeom prst="rect">
            <a:avLst/>
          </a:prstGeom>
        </p:spPr>
      </p:pic>
      <p:pic>
        <p:nvPicPr>
          <p:cNvPr id="17" name="內容版面配置區 4">
            <a:extLst>
              <a:ext uri="{FF2B5EF4-FFF2-40B4-BE49-F238E27FC236}">
                <a16:creationId xmlns:a16="http://schemas.microsoft.com/office/drawing/2014/main" id="{D573CDA5-D9E5-40DE-BFDC-28F25A0F73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1920" y="1700808"/>
            <a:ext cx="4640215" cy="4348174"/>
          </a:xfrm>
          <a:prstGeom prst="rect">
            <a:avLst/>
          </a:prstGeom>
        </p:spPr>
      </p:pic>
      <p:sp>
        <p:nvSpPr>
          <p:cNvPr id="10" name="箭號: 五邊形 9">
            <a:extLst>
              <a:ext uri="{FF2B5EF4-FFF2-40B4-BE49-F238E27FC236}">
                <a16:creationId xmlns:a16="http://schemas.microsoft.com/office/drawing/2014/main" id="{1E26E7BD-4892-421F-AE9F-1A5F3A2ABB00}"/>
              </a:ext>
            </a:extLst>
          </p:cNvPr>
          <p:cNvSpPr/>
          <p:nvPr/>
        </p:nvSpPr>
        <p:spPr>
          <a:xfrm>
            <a:off x="7236296" y="0"/>
            <a:ext cx="1872208"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Conclusion</a:t>
            </a:r>
          </a:p>
        </p:txBody>
      </p:sp>
      <p:sp>
        <p:nvSpPr>
          <p:cNvPr id="18" name="箭號: 五邊形 17">
            <a:extLst>
              <a:ext uri="{FF2B5EF4-FFF2-40B4-BE49-F238E27FC236}">
                <a16:creationId xmlns:a16="http://schemas.microsoft.com/office/drawing/2014/main" id="{64961D77-A438-471A-AF93-8044DEB56143}"/>
              </a:ext>
            </a:extLst>
          </p:cNvPr>
          <p:cNvSpPr/>
          <p:nvPr/>
        </p:nvSpPr>
        <p:spPr>
          <a:xfrm>
            <a:off x="5293096" y="0"/>
            <a:ext cx="2303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ln w="0"/>
                <a:solidFill>
                  <a:schemeClr val="tx1"/>
                </a:solidFill>
                <a:effectLst>
                  <a:outerShdw blurRad="38100" dist="19050" dir="2700000" algn="tl" rotWithShape="0">
                    <a:schemeClr val="dk1">
                      <a:alpha val="40000"/>
                    </a:schemeClr>
                  </a:outerShdw>
                </a:effectLst>
              </a:rPr>
              <a:t> Experimental results</a:t>
            </a:r>
          </a:p>
        </p:txBody>
      </p:sp>
      <p:sp>
        <p:nvSpPr>
          <p:cNvPr id="19" name="箭號: 五邊形 18">
            <a:extLst>
              <a:ext uri="{FF2B5EF4-FFF2-40B4-BE49-F238E27FC236}">
                <a16:creationId xmlns:a16="http://schemas.microsoft.com/office/drawing/2014/main" id="{34354E1D-876B-4A09-B5D8-62DA48CBEC72}"/>
              </a:ext>
            </a:extLst>
          </p:cNvPr>
          <p:cNvSpPr/>
          <p:nvPr/>
        </p:nvSpPr>
        <p:spPr>
          <a:xfrm>
            <a:off x="3347864" y="0"/>
            <a:ext cx="2160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Proposed methods</a:t>
            </a:r>
          </a:p>
        </p:txBody>
      </p:sp>
      <p:sp>
        <p:nvSpPr>
          <p:cNvPr id="20" name="箭號: 五邊形 19">
            <a:extLst>
              <a:ext uri="{FF2B5EF4-FFF2-40B4-BE49-F238E27FC236}">
                <a16:creationId xmlns:a16="http://schemas.microsoft.com/office/drawing/2014/main" id="{665550B4-4BA3-4CC1-8BD1-81DB0F9B46FE}"/>
              </a:ext>
            </a:extLst>
          </p:cNvPr>
          <p:cNvSpPr/>
          <p:nvPr/>
        </p:nvSpPr>
        <p:spPr>
          <a:xfrm>
            <a:off x="1692696"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ln w="0"/>
                <a:solidFill>
                  <a:schemeClr val="tx1"/>
                </a:solidFill>
                <a:effectLst>
                  <a:outerShdw blurRad="38100" dist="19050" dir="2700000" algn="tl" rotWithShape="0">
                    <a:schemeClr val="dk1">
                      <a:alpha val="40000"/>
                    </a:schemeClr>
                  </a:outerShdw>
                </a:effectLst>
              </a:rPr>
              <a:t>   Related works</a:t>
            </a:r>
          </a:p>
        </p:txBody>
      </p:sp>
      <p:sp>
        <p:nvSpPr>
          <p:cNvPr id="21" name="箭號: 五邊形 20">
            <a:extLst>
              <a:ext uri="{FF2B5EF4-FFF2-40B4-BE49-F238E27FC236}">
                <a16:creationId xmlns:a16="http://schemas.microsoft.com/office/drawing/2014/main" id="{E263C186-99BD-4410-82B4-BD911C4CA3C2}"/>
              </a:ext>
            </a:extLst>
          </p:cNvPr>
          <p:cNvSpPr/>
          <p:nvPr/>
        </p:nvSpPr>
        <p:spPr>
          <a:xfrm>
            <a:off x="0" y="0"/>
            <a:ext cx="1907704" cy="404664"/>
          </a:xfrm>
          <a:prstGeom prst="homePlat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Introduction</a:t>
            </a:r>
            <a:endParaRPr lang="zh-TW" altLang="en-US" dirty="0">
              <a:ln w="0"/>
              <a:solidFill>
                <a:schemeClr val="tx1"/>
              </a:solidFill>
              <a:effectLst>
                <a:outerShdw blurRad="38100" dist="19050" dir="2700000" algn="tl" rotWithShape="0">
                  <a:schemeClr val="dk1">
                    <a:alpha val="40000"/>
                  </a:schemeClr>
                </a:outerShdw>
              </a:effectLst>
            </a:endParaRPr>
          </a:p>
        </p:txBody>
      </p:sp>
      <p:sp>
        <p:nvSpPr>
          <p:cNvPr id="3" name="投影片編號版面配置區 2">
            <a:extLst>
              <a:ext uri="{FF2B5EF4-FFF2-40B4-BE49-F238E27FC236}">
                <a16:creationId xmlns:a16="http://schemas.microsoft.com/office/drawing/2014/main" id="{7A0D5BA2-A421-44B2-BA06-0371D2987457}"/>
              </a:ext>
            </a:extLst>
          </p:cNvPr>
          <p:cNvSpPr>
            <a:spLocks noGrp="1"/>
          </p:cNvSpPr>
          <p:nvPr>
            <p:ph type="sldNum" sz="quarter" idx="12"/>
          </p:nvPr>
        </p:nvSpPr>
        <p:spPr/>
        <p:txBody>
          <a:bodyPr/>
          <a:lstStyle/>
          <a:p>
            <a:fld id="{73DA0BB7-265A-403C-9275-D587AB510EDC}" type="slidenum">
              <a:rPr lang="zh-TW" altLang="en-US" smtClean="0"/>
              <a:t>4</a:t>
            </a:fld>
            <a:endParaRPr lang="zh-TW" altLang="en-US"/>
          </a:p>
        </p:txBody>
      </p:sp>
    </p:spTree>
    <p:extLst>
      <p:ext uri="{BB962C8B-B14F-4D97-AF65-F5344CB8AC3E}">
        <p14:creationId xmlns:p14="http://schemas.microsoft.com/office/powerpoint/2010/main" val="2243449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A84B9FD-AA9B-415A-97F1-DAAD276119DC}"/>
              </a:ext>
            </a:extLst>
          </p:cNvPr>
          <p:cNvSpPr>
            <a:spLocks noGrp="1"/>
          </p:cNvSpPr>
          <p:nvPr>
            <p:ph type="title"/>
          </p:nvPr>
        </p:nvSpPr>
        <p:spPr>
          <a:xfrm>
            <a:off x="374848" y="197768"/>
            <a:ext cx="8229600" cy="1143000"/>
          </a:xfrm>
        </p:spPr>
        <p:txBody>
          <a:bodyPr>
            <a:normAutofit/>
          </a:bodyPr>
          <a:lstStyle/>
          <a:p>
            <a:pPr algn="l"/>
            <a:r>
              <a:rPr lang="en-US" altLang="zh-TW" sz="3600" b="1" dirty="0"/>
              <a:t>Anatomical plane</a:t>
            </a:r>
            <a:endParaRPr lang="zh-TW" altLang="en-US" sz="3600" b="1" dirty="0"/>
          </a:p>
        </p:txBody>
      </p:sp>
      <p:sp>
        <p:nvSpPr>
          <p:cNvPr id="3" name="內容版面配置區 2">
            <a:extLst>
              <a:ext uri="{FF2B5EF4-FFF2-40B4-BE49-F238E27FC236}">
                <a16:creationId xmlns:a16="http://schemas.microsoft.com/office/drawing/2014/main" id="{7B5847BE-25E6-46F4-B142-C57FE65E2710}"/>
              </a:ext>
            </a:extLst>
          </p:cNvPr>
          <p:cNvSpPr>
            <a:spLocks noGrp="1"/>
          </p:cNvSpPr>
          <p:nvPr>
            <p:ph idx="1"/>
          </p:nvPr>
        </p:nvSpPr>
        <p:spPr>
          <a:xfrm>
            <a:off x="457200" y="1600200"/>
            <a:ext cx="8229600" cy="4525963"/>
          </a:xfrm>
        </p:spPr>
        <p:txBody>
          <a:bodyPr>
            <a:normAutofit/>
          </a:bodyPr>
          <a:lstStyle/>
          <a:p>
            <a:pPr marL="0" indent="0">
              <a:buNone/>
            </a:pPr>
            <a:r>
              <a:rPr lang="en-US" altLang="zh-TW" sz="2400" dirty="0"/>
              <a:t>Used to</a:t>
            </a:r>
            <a:r>
              <a:rPr lang="zh-TW" altLang="en-US" sz="2400" dirty="0"/>
              <a:t> </a:t>
            </a:r>
            <a:r>
              <a:rPr lang="en-US" altLang="zh-TW" sz="2400" dirty="0"/>
              <a:t>transect the body</a:t>
            </a:r>
            <a:r>
              <a:rPr lang="zh-TW" altLang="en-US" sz="2400" dirty="0"/>
              <a:t> </a:t>
            </a:r>
            <a:r>
              <a:rPr lang="en-US" altLang="zh-TW" sz="2400" dirty="0"/>
              <a:t>and describe the location of structure or the direction of movements.</a:t>
            </a:r>
          </a:p>
          <a:p>
            <a:r>
              <a:rPr lang="en-US" altLang="zh-TW" sz="2400" dirty="0"/>
              <a:t>Axial</a:t>
            </a:r>
          </a:p>
          <a:p>
            <a:r>
              <a:rPr lang="en-US" altLang="zh-TW" sz="2400" dirty="0"/>
              <a:t>Coronal</a:t>
            </a:r>
          </a:p>
          <a:p>
            <a:r>
              <a:rPr lang="en-US" altLang="zh-TW" sz="2400" dirty="0"/>
              <a:t>Sagittal</a:t>
            </a:r>
          </a:p>
          <a:p>
            <a:pPr marL="0" indent="0">
              <a:buNone/>
            </a:pPr>
            <a:endParaRPr lang="zh-TW" altLang="en-US" sz="2400" dirty="0"/>
          </a:p>
        </p:txBody>
      </p:sp>
      <p:sp>
        <p:nvSpPr>
          <p:cNvPr id="14" name="矩形 13">
            <a:extLst>
              <a:ext uri="{FF2B5EF4-FFF2-40B4-BE49-F238E27FC236}">
                <a16:creationId xmlns:a16="http://schemas.microsoft.com/office/drawing/2014/main" id="{E61ADC6D-BE21-4610-A809-93E62F97605F}"/>
              </a:ext>
            </a:extLst>
          </p:cNvPr>
          <p:cNvSpPr/>
          <p:nvPr/>
        </p:nvSpPr>
        <p:spPr>
          <a:xfrm>
            <a:off x="374848" y="6405908"/>
            <a:ext cx="8311952" cy="261610"/>
          </a:xfrm>
          <a:prstGeom prst="rect">
            <a:avLst/>
          </a:prstGeom>
        </p:spPr>
        <p:txBody>
          <a:bodyPr wrap="square">
            <a:spAutoFit/>
          </a:bodyPr>
          <a:lstStyle/>
          <a:p>
            <a:r>
              <a:rPr lang="en-US" altLang="zh-TW" sz="1100" dirty="0"/>
              <a:t>Wikipedia contributors, </a:t>
            </a:r>
            <a:r>
              <a:rPr lang="en-US" altLang="zh-TW" sz="1100" i="1" dirty="0"/>
              <a:t>Anatomical plane</a:t>
            </a:r>
            <a:r>
              <a:rPr lang="en-US" altLang="zh-TW" sz="1100" dirty="0"/>
              <a:t>, in </a:t>
            </a:r>
            <a:r>
              <a:rPr lang="en-US" altLang="zh-TW" sz="1100" i="1" dirty="0"/>
              <a:t>Wikipedia, The Free Encyclopedia.</a:t>
            </a:r>
            <a:endParaRPr lang="zh-TW" altLang="en-US" sz="800" dirty="0"/>
          </a:p>
        </p:txBody>
      </p:sp>
      <p:pic>
        <p:nvPicPr>
          <p:cNvPr id="15" name="Picture 4">
            <a:extLst>
              <a:ext uri="{FF2B5EF4-FFF2-40B4-BE49-F238E27FC236}">
                <a16:creationId xmlns:a16="http://schemas.microsoft.com/office/drawing/2014/main" id="{23F3F477-5D35-42CF-A793-24BE2A271D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1271" y="4014870"/>
            <a:ext cx="1769957" cy="176995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a:extLst>
              <a:ext uri="{FF2B5EF4-FFF2-40B4-BE49-F238E27FC236}">
                <a16:creationId xmlns:a16="http://schemas.microsoft.com/office/drawing/2014/main" id="{394455DA-0932-4591-916B-35767D5076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14569" y="4024602"/>
            <a:ext cx="1915538" cy="1769957"/>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8">
            <a:extLst>
              <a:ext uri="{FF2B5EF4-FFF2-40B4-BE49-F238E27FC236}">
                <a16:creationId xmlns:a16="http://schemas.microsoft.com/office/drawing/2014/main" id="{41A3AF0F-D50C-4820-8AEE-C4707DC548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20272" y="4014870"/>
            <a:ext cx="1915538" cy="176995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https://upload.wikimedia.org/wikipedia/commons/thumb/2/24/Human_anatomy_planes%2C_labeled.svg/220px-Human_anatomy_planes%2C_labeled.svg.png">
            <a:extLst>
              <a:ext uri="{FF2B5EF4-FFF2-40B4-BE49-F238E27FC236}">
                <a16:creationId xmlns:a16="http://schemas.microsoft.com/office/drawing/2014/main" id="{38A92B68-FDAA-4A6B-B95C-915CA167BC3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2631" y="3779016"/>
            <a:ext cx="2303309" cy="2303309"/>
          </a:xfrm>
          <a:prstGeom prst="rect">
            <a:avLst/>
          </a:prstGeom>
          <a:noFill/>
          <a:extLst>
            <a:ext uri="{909E8E84-426E-40DD-AFC4-6F175D3DCCD1}">
              <a14:hiddenFill xmlns:a14="http://schemas.microsoft.com/office/drawing/2010/main">
                <a:solidFill>
                  <a:srgbClr val="FFFFFF"/>
                </a:solidFill>
              </a14:hiddenFill>
            </a:ext>
          </a:extLst>
        </p:spPr>
      </p:pic>
      <p:sp>
        <p:nvSpPr>
          <p:cNvPr id="20" name="文字方塊 19">
            <a:extLst>
              <a:ext uri="{FF2B5EF4-FFF2-40B4-BE49-F238E27FC236}">
                <a16:creationId xmlns:a16="http://schemas.microsoft.com/office/drawing/2014/main" id="{9D84DA61-DE72-4511-9B27-B556A6EA655A}"/>
              </a:ext>
            </a:extLst>
          </p:cNvPr>
          <p:cNvSpPr txBox="1"/>
          <p:nvPr/>
        </p:nvSpPr>
        <p:spPr>
          <a:xfrm>
            <a:off x="3334981" y="5784827"/>
            <a:ext cx="784323" cy="369332"/>
          </a:xfrm>
          <a:prstGeom prst="rect">
            <a:avLst/>
          </a:prstGeom>
          <a:noFill/>
        </p:spPr>
        <p:txBody>
          <a:bodyPr wrap="square" rtlCol="0">
            <a:spAutoFit/>
          </a:bodyPr>
          <a:lstStyle/>
          <a:p>
            <a:r>
              <a:rPr lang="en-US" altLang="zh-TW" dirty="0"/>
              <a:t>Axial</a:t>
            </a:r>
            <a:endParaRPr lang="zh-TW" altLang="en-US" dirty="0"/>
          </a:p>
        </p:txBody>
      </p:sp>
      <p:sp>
        <p:nvSpPr>
          <p:cNvPr id="21" name="文字方塊 20">
            <a:extLst>
              <a:ext uri="{FF2B5EF4-FFF2-40B4-BE49-F238E27FC236}">
                <a16:creationId xmlns:a16="http://schemas.microsoft.com/office/drawing/2014/main" id="{9B4E3A8F-ADF1-4714-BE0A-FFAC8C58A6FC}"/>
              </a:ext>
            </a:extLst>
          </p:cNvPr>
          <p:cNvSpPr txBox="1"/>
          <p:nvPr/>
        </p:nvSpPr>
        <p:spPr>
          <a:xfrm>
            <a:off x="5293096" y="5813874"/>
            <a:ext cx="1082099" cy="369332"/>
          </a:xfrm>
          <a:prstGeom prst="rect">
            <a:avLst/>
          </a:prstGeom>
          <a:noFill/>
        </p:spPr>
        <p:txBody>
          <a:bodyPr wrap="square" rtlCol="0">
            <a:spAutoFit/>
          </a:bodyPr>
          <a:lstStyle/>
          <a:p>
            <a:r>
              <a:rPr lang="en-US" altLang="zh-TW" dirty="0"/>
              <a:t>Coronal</a:t>
            </a:r>
            <a:endParaRPr lang="zh-TW" altLang="en-US" dirty="0"/>
          </a:p>
        </p:txBody>
      </p:sp>
      <p:sp>
        <p:nvSpPr>
          <p:cNvPr id="22" name="文字方塊 21">
            <a:extLst>
              <a:ext uri="{FF2B5EF4-FFF2-40B4-BE49-F238E27FC236}">
                <a16:creationId xmlns:a16="http://schemas.microsoft.com/office/drawing/2014/main" id="{00FF9555-658C-4C7D-968F-273C6C749E1B}"/>
              </a:ext>
            </a:extLst>
          </p:cNvPr>
          <p:cNvSpPr txBox="1"/>
          <p:nvPr/>
        </p:nvSpPr>
        <p:spPr>
          <a:xfrm>
            <a:off x="7643765" y="5784827"/>
            <a:ext cx="927112" cy="369332"/>
          </a:xfrm>
          <a:prstGeom prst="rect">
            <a:avLst/>
          </a:prstGeom>
          <a:noFill/>
        </p:spPr>
        <p:txBody>
          <a:bodyPr wrap="square" rtlCol="0">
            <a:spAutoFit/>
          </a:bodyPr>
          <a:lstStyle/>
          <a:p>
            <a:r>
              <a:rPr lang="en-US" altLang="zh-TW" dirty="0"/>
              <a:t>Sagittal</a:t>
            </a:r>
            <a:endParaRPr lang="zh-TW" altLang="en-US" dirty="0"/>
          </a:p>
        </p:txBody>
      </p:sp>
      <p:sp>
        <p:nvSpPr>
          <p:cNvPr id="5" name="投影片編號版面配置區 4">
            <a:extLst>
              <a:ext uri="{FF2B5EF4-FFF2-40B4-BE49-F238E27FC236}">
                <a16:creationId xmlns:a16="http://schemas.microsoft.com/office/drawing/2014/main" id="{E6BC8F4C-2EE8-4B40-928D-97571BF0994D}"/>
              </a:ext>
            </a:extLst>
          </p:cNvPr>
          <p:cNvSpPr>
            <a:spLocks noGrp="1"/>
          </p:cNvSpPr>
          <p:nvPr>
            <p:ph type="sldNum" sz="quarter" idx="12"/>
          </p:nvPr>
        </p:nvSpPr>
        <p:spPr/>
        <p:txBody>
          <a:bodyPr/>
          <a:lstStyle/>
          <a:p>
            <a:fld id="{73DA0BB7-265A-403C-9275-D587AB510EDC}" type="slidenum">
              <a:rPr lang="zh-TW" altLang="en-US" smtClean="0"/>
              <a:t>5</a:t>
            </a:fld>
            <a:endParaRPr lang="zh-TW" altLang="en-US"/>
          </a:p>
        </p:txBody>
      </p:sp>
    </p:spTree>
    <p:extLst>
      <p:ext uri="{BB962C8B-B14F-4D97-AF65-F5344CB8AC3E}">
        <p14:creationId xmlns:p14="http://schemas.microsoft.com/office/powerpoint/2010/main" val="87201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17F9EF-2A0F-48E3-BCE9-D5E331EBDC3A}"/>
              </a:ext>
            </a:extLst>
          </p:cNvPr>
          <p:cNvSpPr>
            <a:spLocks noGrp="1"/>
          </p:cNvSpPr>
          <p:nvPr>
            <p:ph type="title"/>
          </p:nvPr>
        </p:nvSpPr>
        <p:spPr/>
        <p:txBody>
          <a:bodyPr>
            <a:normAutofit/>
          </a:bodyPr>
          <a:lstStyle/>
          <a:p>
            <a:pPr algn="l"/>
            <a:r>
              <a:rPr lang="en-US" altLang="zh-TW" sz="3600" b="1" dirty="0"/>
              <a:t>Database</a:t>
            </a:r>
            <a:endParaRPr lang="zh-TW" altLang="en-US" sz="3600" b="1" dirty="0"/>
          </a:p>
        </p:txBody>
      </p:sp>
      <p:sp>
        <p:nvSpPr>
          <p:cNvPr id="3" name="內容版面配置區 2">
            <a:extLst>
              <a:ext uri="{FF2B5EF4-FFF2-40B4-BE49-F238E27FC236}">
                <a16:creationId xmlns:a16="http://schemas.microsoft.com/office/drawing/2014/main" id="{291D8458-0F53-4D3B-B1C8-88FE92164EDC}"/>
              </a:ext>
            </a:extLst>
          </p:cNvPr>
          <p:cNvSpPr>
            <a:spLocks noGrp="1"/>
          </p:cNvSpPr>
          <p:nvPr>
            <p:ph idx="1"/>
          </p:nvPr>
        </p:nvSpPr>
        <p:spPr>
          <a:xfrm>
            <a:off x="457200" y="1600200"/>
            <a:ext cx="8229600" cy="4525963"/>
          </a:xfrm>
        </p:spPr>
        <p:txBody>
          <a:bodyPr>
            <a:normAutofit/>
          </a:bodyPr>
          <a:lstStyle/>
          <a:p>
            <a:r>
              <a:rPr lang="en-US" altLang="zh-TW" sz="2000" dirty="0"/>
              <a:t>Lung Image Database Consortium and Image Database Resource Initiative (LIDC-IDRI)</a:t>
            </a:r>
          </a:p>
          <a:p>
            <a:r>
              <a:rPr lang="en-US" altLang="zh-TW" sz="2000" dirty="0"/>
              <a:t>National Cancer Institute</a:t>
            </a:r>
          </a:p>
          <a:p>
            <a:r>
              <a:rPr lang="en-US" altLang="zh-TW" sz="2000" dirty="0"/>
              <a:t>The LIDC-IDRI provides 1018 cases which are consist of associated images from the DICOM file and XML files.</a:t>
            </a:r>
          </a:p>
          <a:p>
            <a:r>
              <a:rPr lang="en-US" altLang="zh-TW" sz="2000" dirty="0"/>
              <a:t>A two-phase annotation </a:t>
            </a:r>
          </a:p>
          <a:p>
            <a:pPr marL="0" indent="0">
              <a:buNone/>
            </a:pPr>
            <a:r>
              <a:rPr lang="en-US" altLang="zh-TW" sz="2000" dirty="0"/>
              <a:t>     process performed by four </a:t>
            </a:r>
          </a:p>
          <a:p>
            <a:pPr marL="0" indent="0">
              <a:buNone/>
            </a:pPr>
            <a:r>
              <a:rPr lang="en-US" altLang="zh-TW" sz="2000" dirty="0"/>
              <a:t>     experimented thoracic </a:t>
            </a:r>
          </a:p>
          <a:p>
            <a:pPr marL="0" indent="0">
              <a:buNone/>
            </a:pPr>
            <a:r>
              <a:rPr lang="en-US" altLang="zh-TW" sz="2000" dirty="0"/>
              <a:t>     radiologists.</a:t>
            </a:r>
          </a:p>
          <a:p>
            <a:endParaRPr lang="zh-TW" altLang="en-US" sz="2400" dirty="0"/>
          </a:p>
        </p:txBody>
      </p:sp>
      <p:graphicFrame>
        <p:nvGraphicFramePr>
          <p:cNvPr id="9" name="Table 3">
            <a:extLst>
              <a:ext uri="{FF2B5EF4-FFF2-40B4-BE49-F238E27FC236}">
                <a16:creationId xmlns:a16="http://schemas.microsoft.com/office/drawing/2014/main" id="{B1E02092-BDCA-4EB0-AB50-8DE43B02045A}"/>
              </a:ext>
            </a:extLst>
          </p:cNvPr>
          <p:cNvGraphicFramePr>
            <a:graphicFrameLocks noGrp="1"/>
          </p:cNvGraphicFramePr>
          <p:nvPr>
            <p:extLst/>
          </p:nvPr>
        </p:nvGraphicFramePr>
        <p:xfrm>
          <a:off x="4572000" y="3307134"/>
          <a:ext cx="4032448" cy="3002186"/>
        </p:xfrm>
        <a:graphic>
          <a:graphicData uri="http://schemas.openxmlformats.org/drawingml/2006/table">
            <a:tbl>
              <a:tblPr firstRow="1" bandRow="1">
                <a:tableStyleId>{5940675A-B579-460E-94D1-54222C63F5DA}</a:tableStyleId>
              </a:tblPr>
              <a:tblGrid>
                <a:gridCol w="1673881">
                  <a:extLst>
                    <a:ext uri="{9D8B030D-6E8A-4147-A177-3AD203B41FA5}">
                      <a16:colId xmlns:a16="http://schemas.microsoft.com/office/drawing/2014/main" val="1157032163"/>
                    </a:ext>
                  </a:extLst>
                </a:gridCol>
                <a:gridCol w="2358567">
                  <a:extLst>
                    <a:ext uri="{9D8B030D-6E8A-4147-A177-3AD203B41FA5}">
                      <a16:colId xmlns:a16="http://schemas.microsoft.com/office/drawing/2014/main" val="2952842764"/>
                    </a:ext>
                  </a:extLst>
                </a:gridCol>
              </a:tblGrid>
              <a:tr h="4903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b="1" dirty="0"/>
                        <a:t>Collection Statistics</a:t>
                      </a:r>
                    </a:p>
                  </a:txBody>
                  <a:tcPr marL="70043" marR="70043" marT="35022" marB="35022" anchor="ctr"/>
                </a:tc>
                <a:tc>
                  <a:txBody>
                    <a:bodyPr/>
                    <a:lstStyle/>
                    <a:p>
                      <a:pPr algn="ctr">
                        <a:lnSpc>
                          <a:spcPct val="100000"/>
                        </a:lnSpc>
                      </a:pPr>
                      <a:r>
                        <a:rPr lang="en-US" altLang="zh-TW" sz="1400" b="1" dirty="0"/>
                        <a:t>Collection Statistics</a:t>
                      </a:r>
                    </a:p>
                  </a:txBody>
                  <a:tcPr marL="70043" marR="70043" marT="35022" marB="35022" anchor="ctr"/>
                </a:tc>
                <a:extLst>
                  <a:ext uri="{0D108BD9-81ED-4DB2-BD59-A6C34878D82A}">
                    <a16:rowId xmlns:a16="http://schemas.microsoft.com/office/drawing/2014/main" val="2964861929"/>
                  </a:ext>
                </a:extLst>
              </a:tr>
              <a:tr h="280473">
                <a:tc>
                  <a:txBody>
                    <a:bodyPr/>
                    <a:lstStyle/>
                    <a:p>
                      <a:pPr algn="ctr">
                        <a:lnSpc>
                          <a:spcPct val="100000"/>
                        </a:lnSpc>
                      </a:pPr>
                      <a:r>
                        <a:rPr lang="en-US" altLang="zh-TW" sz="1400" dirty="0"/>
                        <a:t>Size</a:t>
                      </a:r>
                      <a:endParaRPr lang="zh-TW" altLang="en-US" sz="1400" dirty="0"/>
                    </a:p>
                  </a:txBody>
                  <a:tcPr marL="70043" marR="70043" marT="35022" marB="35022" anchor="ctr"/>
                </a:tc>
                <a:tc>
                  <a:txBody>
                    <a:bodyPr/>
                    <a:lstStyle/>
                    <a:p>
                      <a:pPr algn="l">
                        <a:lnSpc>
                          <a:spcPct val="100000"/>
                        </a:lnSpc>
                      </a:pPr>
                      <a:r>
                        <a:rPr lang="en-US" altLang="zh-TW" sz="1400" dirty="0"/>
                        <a:t>124GB</a:t>
                      </a:r>
                      <a:endParaRPr lang="zh-TW" altLang="en-US" sz="1400" dirty="0"/>
                    </a:p>
                  </a:txBody>
                  <a:tcPr marL="70043" marR="70043" marT="35022" marB="35022" anchor="ctr"/>
                </a:tc>
                <a:extLst>
                  <a:ext uri="{0D108BD9-81ED-4DB2-BD59-A6C34878D82A}">
                    <a16:rowId xmlns:a16="http://schemas.microsoft.com/office/drawing/2014/main" val="638615060"/>
                  </a:ext>
                </a:extLst>
              </a:tr>
              <a:tr h="1021592">
                <a:tc>
                  <a:txBody>
                    <a:bodyPr/>
                    <a:lstStyle/>
                    <a:p>
                      <a:pPr algn="ctr" fontAlgn="t">
                        <a:lnSpc>
                          <a:spcPct val="100000"/>
                        </a:lnSpc>
                      </a:pPr>
                      <a:r>
                        <a:rPr lang="en-US" sz="1400" dirty="0">
                          <a:effectLst/>
                        </a:rPr>
                        <a:t>Modalities</a:t>
                      </a:r>
                    </a:p>
                  </a:txBody>
                  <a:tcPr marL="72961" marR="72961" marT="51073" marB="51073" anchor="ctr"/>
                </a:tc>
                <a:tc>
                  <a:txBody>
                    <a:bodyPr/>
                    <a:lstStyle/>
                    <a:p>
                      <a:pPr algn="l" fontAlgn="t">
                        <a:lnSpc>
                          <a:spcPct val="100000"/>
                        </a:lnSpc>
                      </a:pPr>
                      <a:r>
                        <a:rPr lang="en-US" sz="1400" dirty="0">
                          <a:effectLst/>
                        </a:rPr>
                        <a:t>CT   (computed tomography)</a:t>
                      </a:r>
                    </a:p>
                    <a:p>
                      <a:pPr algn="l" fontAlgn="t">
                        <a:lnSpc>
                          <a:spcPct val="100000"/>
                        </a:lnSpc>
                      </a:pPr>
                      <a:r>
                        <a:rPr lang="en-US" altLang="zh-TW" sz="1400" dirty="0">
                          <a:effectLst/>
                        </a:rPr>
                        <a:t>CR   (computed radiography)</a:t>
                      </a:r>
                      <a:br>
                        <a:rPr lang="en-US" sz="1400" dirty="0">
                          <a:effectLst/>
                        </a:rPr>
                      </a:br>
                      <a:r>
                        <a:rPr lang="en-US" sz="1400" dirty="0">
                          <a:effectLst/>
                        </a:rPr>
                        <a:t>DX   (digital radiography)  </a:t>
                      </a:r>
                    </a:p>
                    <a:p>
                      <a:pPr algn="l" fontAlgn="t">
                        <a:lnSpc>
                          <a:spcPct val="100000"/>
                        </a:lnSpc>
                      </a:pPr>
                      <a:r>
                        <a:rPr lang="en-US" sz="1400" dirty="0">
                          <a:effectLst/>
                        </a:rPr>
                        <a:t>SEG (Segmentation)</a:t>
                      </a:r>
                    </a:p>
                  </a:txBody>
                  <a:tcPr marL="72961" marR="72961" marT="51073" marB="51073" anchor="ctr"/>
                </a:tc>
                <a:extLst>
                  <a:ext uri="{0D108BD9-81ED-4DB2-BD59-A6C34878D82A}">
                    <a16:rowId xmlns:a16="http://schemas.microsoft.com/office/drawing/2014/main" val="2162099640"/>
                  </a:ext>
                </a:extLst>
              </a:tr>
              <a:tr h="280473">
                <a:tc>
                  <a:txBody>
                    <a:bodyPr/>
                    <a:lstStyle/>
                    <a:p>
                      <a:pPr algn="ctr">
                        <a:lnSpc>
                          <a:spcPct val="100000"/>
                        </a:lnSpc>
                      </a:pPr>
                      <a:r>
                        <a:rPr lang="en-US" altLang="zh-TW" sz="1400" dirty="0"/>
                        <a:t>Number of patients</a:t>
                      </a:r>
                      <a:endParaRPr lang="zh-TW" altLang="en-US" sz="1400" dirty="0"/>
                    </a:p>
                  </a:txBody>
                  <a:tcPr marL="70043" marR="70043" marT="35022" marB="35022" anchor="ctr"/>
                </a:tc>
                <a:tc>
                  <a:txBody>
                    <a:bodyPr/>
                    <a:lstStyle/>
                    <a:p>
                      <a:pPr algn="l">
                        <a:lnSpc>
                          <a:spcPct val="100000"/>
                        </a:lnSpc>
                      </a:pPr>
                      <a:r>
                        <a:rPr lang="en-US" altLang="zh-TW" sz="1400" dirty="0"/>
                        <a:t>1010</a:t>
                      </a:r>
                      <a:endParaRPr lang="zh-TW" altLang="en-US" sz="1400" dirty="0"/>
                    </a:p>
                  </a:txBody>
                  <a:tcPr marL="70043" marR="70043" marT="35022" marB="35022" anchor="ctr"/>
                </a:tc>
                <a:extLst>
                  <a:ext uri="{0D108BD9-81ED-4DB2-BD59-A6C34878D82A}">
                    <a16:rowId xmlns:a16="http://schemas.microsoft.com/office/drawing/2014/main" val="930016799"/>
                  </a:ext>
                </a:extLst>
              </a:tr>
              <a:tr h="911762">
                <a:tc>
                  <a:txBody>
                    <a:bodyPr/>
                    <a:lstStyle/>
                    <a:p>
                      <a:pPr algn="ctr">
                        <a:lnSpc>
                          <a:spcPct val="100000"/>
                        </a:lnSpc>
                      </a:pPr>
                      <a:r>
                        <a:rPr lang="en-US" altLang="zh-TW" sz="1400" dirty="0"/>
                        <a:t>Number of Series</a:t>
                      </a:r>
                      <a:endParaRPr lang="zh-TW" altLang="en-US" sz="1400" dirty="0"/>
                    </a:p>
                  </a:txBody>
                  <a:tcPr marL="70043" marR="70043" marT="35022" marB="35022"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400" dirty="0">
                          <a:solidFill>
                            <a:srgbClr val="FF0000"/>
                          </a:solidFill>
                        </a:rPr>
                        <a:t>CT    </a:t>
                      </a:r>
                      <a:r>
                        <a:rPr lang="en-US" altLang="zh-TW" sz="1400" baseline="0" dirty="0">
                          <a:solidFill>
                            <a:srgbClr val="FF0000"/>
                          </a:solidFill>
                        </a:rPr>
                        <a:t>: 1018</a:t>
                      </a:r>
                      <a:endParaRPr lang="en-US" altLang="zh-TW" sz="1400" dirty="0">
                        <a:solidFill>
                          <a:srgbClr val="FF0000"/>
                        </a:solidFill>
                      </a:endParaRPr>
                    </a:p>
                    <a:p>
                      <a:pPr algn="l">
                        <a:lnSpc>
                          <a:spcPct val="100000"/>
                        </a:lnSpc>
                      </a:pPr>
                      <a:r>
                        <a:rPr lang="en-US" altLang="zh-TW" sz="1400" dirty="0"/>
                        <a:t>CR</a:t>
                      </a:r>
                      <a:r>
                        <a:rPr lang="en-US" altLang="zh-TW" sz="1400" baseline="0" dirty="0"/>
                        <a:t>    </a:t>
                      </a:r>
                      <a:r>
                        <a:rPr lang="en-US" altLang="zh-TW" sz="1400" dirty="0"/>
                        <a:t>: 53</a:t>
                      </a:r>
                    </a:p>
                    <a:p>
                      <a:pPr algn="l">
                        <a:lnSpc>
                          <a:spcPct val="100000"/>
                        </a:lnSpc>
                      </a:pPr>
                      <a:r>
                        <a:rPr lang="en-US" altLang="zh-TW" sz="1400" baseline="0" dirty="0"/>
                        <a:t>DX    : 237</a:t>
                      </a:r>
                    </a:p>
                    <a:p>
                      <a:pPr algn="l">
                        <a:lnSpc>
                          <a:spcPct val="100000"/>
                        </a:lnSpc>
                      </a:pPr>
                      <a:r>
                        <a:rPr lang="en-US" altLang="zh-TW" sz="1400" baseline="0" dirty="0"/>
                        <a:t>SEG  : 90</a:t>
                      </a:r>
                      <a:endParaRPr lang="zh-TW" altLang="en-US" sz="1400" dirty="0"/>
                    </a:p>
                  </a:txBody>
                  <a:tcPr marL="70043" marR="70043" marT="35022" marB="35022" anchor="ctr"/>
                </a:tc>
                <a:extLst>
                  <a:ext uri="{0D108BD9-81ED-4DB2-BD59-A6C34878D82A}">
                    <a16:rowId xmlns:a16="http://schemas.microsoft.com/office/drawing/2014/main" val="1446034122"/>
                  </a:ext>
                </a:extLst>
              </a:tr>
            </a:tbl>
          </a:graphicData>
        </a:graphic>
      </p:graphicFrame>
      <p:sp>
        <p:nvSpPr>
          <p:cNvPr id="10" name="矩形 9">
            <a:extLst>
              <a:ext uri="{FF2B5EF4-FFF2-40B4-BE49-F238E27FC236}">
                <a16:creationId xmlns:a16="http://schemas.microsoft.com/office/drawing/2014/main" id="{0894899A-4C61-4554-AAC2-23485007A564}"/>
              </a:ext>
            </a:extLst>
          </p:cNvPr>
          <p:cNvSpPr/>
          <p:nvPr/>
        </p:nvSpPr>
        <p:spPr>
          <a:xfrm>
            <a:off x="395536" y="6309320"/>
            <a:ext cx="7992888" cy="430887"/>
          </a:xfrm>
          <a:prstGeom prst="rect">
            <a:avLst/>
          </a:prstGeom>
        </p:spPr>
        <p:txBody>
          <a:bodyPr wrap="square">
            <a:spAutoFit/>
          </a:bodyPr>
          <a:lstStyle/>
          <a:p>
            <a:r>
              <a:rPr lang="en-US" altLang="zh-TW" sz="1100" dirty="0" err="1"/>
              <a:t>Armato</a:t>
            </a:r>
            <a:r>
              <a:rPr lang="en-US" altLang="zh-TW" sz="1100" dirty="0"/>
              <a:t> III, S.G., et al., </a:t>
            </a:r>
            <a:r>
              <a:rPr lang="en-US" altLang="zh-TW" sz="1100" i="1" dirty="0"/>
              <a:t>The lung image database consortium (LIDC) and image database resource initiative (IDRI): a completed reference database of lung nodules on CT scans.</a:t>
            </a:r>
            <a:r>
              <a:rPr lang="en-US" altLang="zh-TW" sz="1100" dirty="0"/>
              <a:t> 2011. </a:t>
            </a:r>
            <a:r>
              <a:rPr lang="en-US" altLang="zh-TW" sz="1100" b="1" dirty="0"/>
              <a:t>38</a:t>
            </a:r>
            <a:r>
              <a:rPr lang="en-US" altLang="zh-TW" sz="1100" dirty="0"/>
              <a:t>(2): p. 915-931.</a:t>
            </a:r>
            <a:endParaRPr lang="zh-TW" altLang="zh-TW" sz="1100" dirty="0"/>
          </a:p>
        </p:txBody>
      </p:sp>
      <p:sp>
        <p:nvSpPr>
          <p:cNvPr id="11" name="箭號: 五邊形 10">
            <a:extLst>
              <a:ext uri="{FF2B5EF4-FFF2-40B4-BE49-F238E27FC236}">
                <a16:creationId xmlns:a16="http://schemas.microsoft.com/office/drawing/2014/main" id="{112310DF-7D38-45CE-A2D0-EF24FB10E00B}"/>
              </a:ext>
            </a:extLst>
          </p:cNvPr>
          <p:cNvSpPr/>
          <p:nvPr/>
        </p:nvSpPr>
        <p:spPr>
          <a:xfrm>
            <a:off x="7236296" y="0"/>
            <a:ext cx="1872208"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Conclusion</a:t>
            </a:r>
          </a:p>
        </p:txBody>
      </p:sp>
      <p:sp>
        <p:nvSpPr>
          <p:cNvPr id="12" name="箭號: 五邊形 11">
            <a:extLst>
              <a:ext uri="{FF2B5EF4-FFF2-40B4-BE49-F238E27FC236}">
                <a16:creationId xmlns:a16="http://schemas.microsoft.com/office/drawing/2014/main" id="{4F83818E-B7AF-49B4-9F60-CBE9A716824B}"/>
              </a:ext>
            </a:extLst>
          </p:cNvPr>
          <p:cNvSpPr/>
          <p:nvPr/>
        </p:nvSpPr>
        <p:spPr>
          <a:xfrm>
            <a:off x="5293096" y="0"/>
            <a:ext cx="2303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ln w="0"/>
                <a:solidFill>
                  <a:schemeClr val="tx1"/>
                </a:solidFill>
                <a:effectLst>
                  <a:outerShdw blurRad="38100" dist="19050" dir="2700000" algn="tl" rotWithShape="0">
                    <a:schemeClr val="dk1">
                      <a:alpha val="40000"/>
                    </a:schemeClr>
                  </a:outerShdw>
                </a:effectLst>
              </a:rPr>
              <a:t> Experimental results</a:t>
            </a:r>
          </a:p>
        </p:txBody>
      </p:sp>
      <p:sp>
        <p:nvSpPr>
          <p:cNvPr id="13" name="箭號: 五邊形 12">
            <a:extLst>
              <a:ext uri="{FF2B5EF4-FFF2-40B4-BE49-F238E27FC236}">
                <a16:creationId xmlns:a16="http://schemas.microsoft.com/office/drawing/2014/main" id="{9B62F932-D311-4BE1-A24E-927C8363DE27}"/>
              </a:ext>
            </a:extLst>
          </p:cNvPr>
          <p:cNvSpPr/>
          <p:nvPr/>
        </p:nvSpPr>
        <p:spPr>
          <a:xfrm>
            <a:off x="3347864" y="0"/>
            <a:ext cx="2160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Proposed methods</a:t>
            </a:r>
          </a:p>
        </p:txBody>
      </p:sp>
      <p:sp>
        <p:nvSpPr>
          <p:cNvPr id="14" name="箭號: 五邊形 13">
            <a:extLst>
              <a:ext uri="{FF2B5EF4-FFF2-40B4-BE49-F238E27FC236}">
                <a16:creationId xmlns:a16="http://schemas.microsoft.com/office/drawing/2014/main" id="{FDC4B9D6-05BE-46FE-82F3-188EDA812CB8}"/>
              </a:ext>
            </a:extLst>
          </p:cNvPr>
          <p:cNvSpPr/>
          <p:nvPr/>
        </p:nvSpPr>
        <p:spPr>
          <a:xfrm>
            <a:off x="1692696" y="0"/>
            <a:ext cx="1907704" cy="404664"/>
          </a:xfrm>
          <a:prstGeom prst="homePlat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ln w="0"/>
                <a:solidFill>
                  <a:schemeClr val="tx1"/>
                </a:solidFill>
                <a:effectLst>
                  <a:outerShdw blurRad="38100" dist="19050" dir="2700000" algn="tl" rotWithShape="0">
                    <a:schemeClr val="dk1">
                      <a:alpha val="40000"/>
                    </a:schemeClr>
                  </a:outerShdw>
                </a:effectLst>
              </a:rPr>
              <a:t>   Related works</a:t>
            </a:r>
          </a:p>
        </p:txBody>
      </p:sp>
      <p:sp>
        <p:nvSpPr>
          <p:cNvPr id="15" name="箭號: 五邊形 14">
            <a:extLst>
              <a:ext uri="{FF2B5EF4-FFF2-40B4-BE49-F238E27FC236}">
                <a16:creationId xmlns:a16="http://schemas.microsoft.com/office/drawing/2014/main" id="{19E2F4E4-BA31-4102-901F-E5F5104D27E8}"/>
              </a:ext>
            </a:extLst>
          </p:cNvPr>
          <p:cNvSpPr/>
          <p:nvPr/>
        </p:nvSpPr>
        <p:spPr>
          <a:xfrm>
            <a:off x="0"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Introduction</a:t>
            </a:r>
            <a:endParaRPr lang="zh-TW" altLang="en-US" dirty="0">
              <a:ln w="0"/>
              <a:solidFill>
                <a:schemeClr val="tx1"/>
              </a:solidFill>
              <a:effectLst>
                <a:outerShdw blurRad="38100" dist="19050" dir="2700000" algn="tl" rotWithShape="0">
                  <a:schemeClr val="dk1">
                    <a:alpha val="40000"/>
                  </a:schemeClr>
                </a:outerShdw>
              </a:effectLst>
            </a:endParaRPr>
          </a:p>
        </p:txBody>
      </p:sp>
      <p:sp>
        <p:nvSpPr>
          <p:cNvPr id="4" name="投影片編號版面配置區 3">
            <a:extLst>
              <a:ext uri="{FF2B5EF4-FFF2-40B4-BE49-F238E27FC236}">
                <a16:creationId xmlns:a16="http://schemas.microsoft.com/office/drawing/2014/main" id="{350B7E96-1614-4299-AD92-C12A002BD180}"/>
              </a:ext>
            </a:extLst>
          </p:cNvPr>
          <p:cNvSpPr>
            <a:spLocks noGrp="1"/>
          </p:cNvSpPr>
          <p:nvPr>
            <p:ph type="sldNum" sz="quarter" idx="12"/>
          </p:nvPr>
        </p:nvSpPr>
        <p:spPr/>
        <p:txBody>
          <a:bodyPr/>
          <a:lstStyle/>
          <a:p>
            <a:fld id="{73DA0BB7-265A-403C-9275-D587AB510EDC}" type="slidenum">
              <a:rPr lang="zh-TW" altLang="en-US" smtClean="0"/>
              <a:t>6</a:t>
            </a:fld>
            <a:endParaRPr lang="zh-TW" altLang="en-US"/>
          </a:p>
        </p:txBody>
      </p:sp>
    </p:spTree>
    <p:extLst>
      <p:ext uri="{BB962C8B-B14F-4D97-AF65-F5344CB8AC3E}">
        <p14:creationId xmlns:p14="http://schemas.microsoft.com/office/powerpoint/2010/main" val="3441663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17F9EF-2A0F-48E3-BCE9-D5E331EBDC3A}"/>
              </a:ext>
            </a:extLst>
          </p:cNvPr>
          <p:cNvSpPr>
            <a:spLocks noGrp="1"/>
          </p:cNvSpPr>
          <p:nvPr>
            <p:ph type="title"/>
          </p:nvPr>
        </p:nvSpPr>
        <p:spPr/>
        <p:txBody>
          <a:bodyPr>
            <a:normAutofit/>
          </a:bodyPr>
          <a:lstStyle/>
          <a:p>
            <a:pPr algn="l"/>
            <a:r>
              <a:rPr lang="en-US" altLang="zh-TW" sz="3600" b="1" dirty="0"/>
              <a:t>Database</a:t>
            </a:r>
            <a:endParaRPr lang="zh-TW" altLang="en-US" sz="3600" b="1" dirty="0"/>
          </a:p>
        </p:txBody>
      </p:sp>
      <p:sp>
        <p:nvSpPr>
          <p:cNvPr id="3" name="內容版面配置區 2">
            <a:extLst>
              <a:ext uri="{FF2B5EF4-FFF2-40B4-BE49-F238E27FC236}">
                <a16:creationId xmlns:a16="http://schemas.microsoft.com/office/drawing/2014/main" id="{291D8458-0F53-4D3B-B1C8-88FE92164EDC}"/>
              </a:ext>
            </a:extLst>
          </p:cNvPr>
          <p:cNvSpPr>
            <a:spLocks noGrp="1"/>
          </p:cNvSpPr>
          <p:nvPr>
            <p:ph idx="1"/>
          </p:nvPr>
        </p:nvSpPr>
        <p:spPr>
          <a:xfrm>
            <a:off x="457200" y="1600200"/>
            <a:ext cx="8229600" cy="4525963"/>
          </a:xfrm>
        </p:spPr>
        <p:txBody>
          <a:bodyPr>
            <a:normAutofit fontScale="85000" lnSpcReduction="20000"/>
          </a:bodyPr>
          <a:lstStyle/>
          <a:p>
            <a:pPr marL="0" indent="0">
              <a:buNone/>
            </a:pPr>
            <a:r>
              <a:rPr lang="en-US" altLang="zh-TW" sz="2600" dirty="0"/>
              <a:t>The lesions are classified into three categories:</a:t>
            </a:r>
          </a:p>
          <a:p>
            <a:pPr lvl="1"/>
            <a:r>
              <a:rPr lang="en-US" altLang="zh-TW" sz="2200" dirty="0">
                <a:solidFill>
                  <a:srgbClr val="FF0000"/>
                </a:solidFill>
              </a:rPr>
              <a:t>Nodule &gt;= 3mm</a:t>
            </a:r>
          </a:p>
          <a:p>
            <a:pPr lvl="1"/>
            <a:r>
              <a:rPr lang="en-US" altLang="zh-TW" sz="2200" dirty="0"/>
              <a:t>Nodule &lt; 3mm</a:t>
            </a:r>
          </a:p>
          <a:p>
            <a:pPr lvl="1"/>
            <a:r>
              <a:rPr lang="en-US" altLang="zh-TW" sz="2200" dirty="0"/>
              <a:t>Non-nodule &gt; 3mm</a:t>
            </a:r>
          </a:p>
          <a:p>
            <a:endParaRPr lang="en-US" altLang="zh-TW" sz="2600" dirty="0"/>
          </a:p>
          <a:p>
            <a:pPr marL="0" indent="0">
              <a:buNone/>
            </a:pPr>
            <a:r>
              <a:rPr lang="en-US" altLang="zh-TW" sz="2600" dirty="0"/>
              <a:t>There are five malignancy level:</a:t>
            </a:r>
          </a:p>
          <a:p>
            <a:pPr lvl="1"/>
            <a:r>
              <a:rPr lang="en-US" altLang="zh-TW" sz="2200" dirty="0"/>
              <a:t>Level 1:</a:t>
            </a:r>
            <a:r>
              <a:rPr lang="zh-TW" altLang="en-US" sz="2200" dirty="0"/>
              <a:t> </a:t>
            </a:r>
            <a:r>
              <a:rPr lang="en-US" altLang="zh-TW" sz="2200" dirty="0"/>
              <a:t>highly unlikely for cancer </a:t>
            </a:r>
          </a:p>
          <a:p>
            <a:pPr lvl="1"/>
            <a:r>
              <a:rPr lang="en-US" altLang="zh-TW" sz="2200" dirty="0"/>
              <a:t>Level 2: moderately unlikely for cancer</a:t>
            </a:r>
            <a:endParaRPr lang="zh-TW" altLang="en-US" sz="2200" dirty="0"/>
          </a:p>
          <a:p>
            <a:pPr lvl="1"/>
            <a:r>
              <a:rPr lang="en-US" altLang="zh-TW" sz="2200" dirty="0"/>
              <a:t>Level 3: indeterminate likelihood</a:t>
            </a:r>
          </a:p>
          <a:p>
            <a:pPr lvl="1"/>
            <a:r>
              <a:rPr lang="en-US" altLang="zh-TW" sz="2200" dirty="0"/>
              <a:t>Level 4: moderately suspicious for cancer</a:t>
            </a:r>
          </a:p>
          <a:p>
            <a:pPr lvl="1"/>
            <a:r>
              <a:rPr lang="en-US" altLang="zh-TW" sz="2200" dirty="0"/>
              <a:t>Level 5: highly suspicious for cancer</a:t>
            </a:r>
            <a:endParaRPr lang="zh-TW" altLang="en-US" sz="2200" dirty="0"/>
          </a:p>
          <a:p>
            <a:endParaRPr lang="en-US" altLang="zh-TW" sz="2400" dirty="0"/>
          </a:p>
          <a:p>
            <a:pPr marL="0" indent="0">
              <a:buNone/>
            </a:pPr>
            <a:r>
              <a:rPr lang="en-US" altLang="zh-TW" sz="2600" dirty="0"/>
              <a:t>LIDC Nodule Size Report </a:t>
            </a:r>
          </a:p>
          <a:p>
            <a:pPr marL="0" indent="0">
              <a:buNone/>
            </a:pPr>
            <a:r>
              <a:rPr lang="en-US" altLang="zh-TW" sz="2600" dirty="0"/>
              <a:t>(from Cornell University Vision and Image Analysis Group)</a:t>
            </a:r>
          </a:p>
          <a:p>
            <a:endParaRPr lang="zh-TW" altLang="en-US" sz="2400" dirty="0"/>
          </a:p>
        </p:txBody>
      </p:sp>
      <p:sp>
        <p:nvSpPr>
          <p:cNvPr id="10" name="矩形 9">
            <a:extLst>
              <a:ext uri="{FF2B5EF4-FFF2-40B4-BE49-F238E27FC236}">
                <a16:creationId xmlns:a16="http://schemas.microsoft.com/office/drawing/2014/main" id="{C4C58456-1E34-4722-A7EF-9A06C11AB85E}"/>
              </a:ext>
            </a:extLst>
          </p:cNvPr>
          <p:cNvSpPr/>
          <p:nvPr/>
        </p:nvSpPr>
        <p:spPr>
          <a:xfrm>
            <a:off x="395536" y="6309320"/>
            <a:ext cx="7992888" cy="430887"/>
          </a:xfrm>
          <a:prstGeom prst="rect">
            <a:avLst/>
          </a:prstGeom>
        </p:spPr>
        <p:txBody>
          <a:bodyPr wrap="square">
            <a:spAutoFit/>
          </a:bodyPr>
          <a:lstStyle/>
          <a:p>
            <a:r>
              <a:rPr lang="en-US" altLang="zh-TW" sz="1100" dirty="0" err="1"/>
              <a:t>Armato</a:t>
            </a:r>
            <a:r>
              <a:rPr lang="en-US" altLang="zh-TW" sz="1100" dirty="0"/>
              <a:t> III, S.G., et al., </a:t>
            </a:r>
            <a:r>
              <a:rPr lang="en-US" altLang="zh-TW" sz="1100" i="1" dirty="0"/>
              <a:t>The lung image database consortium (LIDC) and image database resource initiative (IDRI): a completed reference database of lung nodules on CT scans.</a:t>
            </a:r>
            <a:r>
              <a:rPr lang="en-US" altLang="zh-TW" sz="1100" dirty="0"/>
              <a:t> 2011. </a:t>
            </a:r>
            <a:r>
              <a:rPr lang="en-US" altLang="zh-TW" sz="1100" b="1" dirty="0"/>
              <a:t>38</a:t>
            </a:r>
            <a:r>
              <a:rPr lang="en-US" altLang="zh-TW" sz="1100" dirty="0"/>
              <a:t>(2): p. 915-931.</a:t>
            </a:r>
            <a:endParaRPr lang="zh-TW" altLang="zh-TW" sz="1100" dirty="0"/>
          </a:p>
        </p:txBody>
      </p:sp>
      <p:sp>
        <p:nvSpPr>
          <p:cNvPr id="11" name="箭號: 五邊形 10">
            <a:extLst>
              <a:ext uri="{FF2B5EF4-FFF2-40B4-BE49-F238E27FC236}">
                <a16:creationId xmlns:a16="http://schemas.microsoft.com/office/drawing/2014/main" id="{79C14C57-0F52-42A7-817C-3B8852DB4298}"/>
              </a:ext>
            </a:extLst>
          </p:cNvPr>
          <p:cNvSpPr/>
          <p:nvPr/>
        </p:nvSpPr>
        <p:spPr>
          <a:xfrm>
            <a:off x="7236296" y="0"/>
            <a:ext cx="1872208"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Conclusion</a:t>
            </a:r>
          </a:p>
        </p:txBody>
      </p:sp>
      <p:sp>
        <p:nvSpPr>
          <p:cNvPr id="12" name="箭號: 五邊形 11">
            <a:extLst>
              <a:ext uri="{FF2B5EF4-FFF2-40B4-BE49-F238E27FC236}">
                <a16:creationId xmlns:a16="http://schemas.microsoft.com/office/drawing/2014/main" id="{1DF7D049-5DC4-4EE1-B717-461B0D7A6CD1}"/>
              </a:ext>
            </a:extLst>
          </p:cNvPr>
          <p:cNvSpPr/>
          <p:nvPr/>
        </p:nvSpPr>
        <p:spPr>
          <a:xfrm>
            <a:off x="5293096" y="0"/>
            <a:ext cx="2303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ln w="0"/>
                <a:solidFill>
                  <a:schemeClr val="tx1"/>
                </a:solidFill>
                <a:effectLst>
                  <a:outerShdw blurRad="38100" dist="19050" dir="2700000" algn="tl" rotWithShape="0">
                    <a:schemeClr val="dk1">
                      <a:alpha val="40000"/>
                    </a:schemeClr>
                  </a:outerShdw>
                </a:effectLst>
              </a:rPr>
              <a:t> Experimental results</a:t>
            </a:r>
          </a:p>
        </p:txBody>
      </p:sp>
      <p:sp>
        <p:nvSpPr>
          <p:cNvPr id="13" name="箭號: 五邊形 12">
            <a:extLst>
              <a:ext uri="{FF2B5EF4-FFF2-40B4-BE49-F238E27FC236}">
                <a16:creationId xmlns:a16="http://schemas.microsoft.com/office/drawing/2014/main" id="{BBB71132-8A19-4942-BFD0-7F565FD0B544}"/>
              </a:ext>
            </a:extLst>
          </p:cNvPr>
          <p:cNvSpPr/>
          <p:nvPr/>
        </p:nvSpPr>
        <p:spPr>
          <a:xfrm>
            <a:off x="3347864" y="0"/>
            <a:ext cx="2160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Proposed methods</a:t>
            </a:r>
          </a:p>
        </p:txBody>
      </p:sp>
      <p:sp>
        <p:nvSpPr>
          <p:cNvPr id="14" name="箭號: 五邊形 13">
            <a:extLst>
              <a:ext uri="{FF2B5EF4-FFF2-40B4-BE49-F238E27FC236}">
                <a16:creationId xmlns:a16="http://schemas.microsoft.com/office/drawing/2014/main" id="{3ACC8FEC-2FE2-462F-AE32-35E7340EB01F}"/>
              </a:ext>
            </a:extLst>
          </p:cNvPr>
          <p:cNvSpPr/>
          <p:nvPr/>
        </p:nvSpPr>
        <p:spPr>
          <a:xfrm>
            <a:off x="1692696" y="0"/>
            <a:ext cx="1907704" cy="404664"/>
          </a:xfrm>
          <a:prstGeom prst="homePlat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ln w="0"/>
                <a:solidFill>
                  <a:schemeClr val="tx1"/>
                </a:solidFill>
                <a:effectLst>
                  <a:outerShdw blurRad="38100" dist="19050" dir="2700000" algn="tl" rotWithShape="0">
                    <a:schemeClr val="dk1">
                      <a:alpha val="40000"/>
                    </a:schemeClr>
                  </a:outerShdw>
                </a:effectLst>
              </a:rPr>
              <a:t>   Related works</a:t>
            </a:r>
          </a:p>
        </p:txBody>
      </p:sp>
      <p:sp>
        <p:nvSpPr>
          <p:cNvPr id="15" name="箭號: 五邊形 14">
            <a:extLst>
              <a:ext uri="{FF2B5EF4-FFF2-40B4-BE49-F238E27FC236}">
                <a16:creationId xmlns:a16="http://schemas.microsoft.com/office/drawing/2014/main" id="{103B3398-923A-4029-AC8E-6DE784ADD863}"/>
              </a:ext>
            </a:extLst>
          </p:cNvPr>
          <p:cNvSpPr/>
          <p:nvPr/>
        </p:nvSpPr>
        <p:spPr>
          <a:xfrm>
            <a:off x="0"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Introduction</a:t>
            </a:r>
            <a:endParaRPr lang="zh-TW" altLang="en-US" dirty="0">
              <a:ln w="0"/>
              <a:solidFill>
                <a:schemeClr val="tx1"/>
              </a:solidFill>
              <a:effectLst>
                <a:outerShdw blurRad="38100" dist="19050" dir="2700000" algn="tl" rotWithShape="0">
                  <a:schemeClr val="dk1">
                    <a:alpha val="40000"/>
                  </a:schemeClr>
                </a:outerShdw>
              </a:effectLst>
            </a:endParaRPr>
          </a:p>
        </p:txBody>
      </p:sp>
      <p:sp>
        <p:nvSpPr>
          <p:cNvPr id="4" name="投影片編號版面配置區 3">
            <a:extLst>
              <a:ext uri="{FF2B5EF4-FFF2-40B4-BE49-F238E27FC236}">
                <a16:creationId xmlns:a16="http://schemas.microsoft.com/office/drawing/2014/main" id="{4701EFB5-37FF-4EC4-B19B-DDF6E754412A}"/>
              </a:ext>
            </a:extLst>
          </p:cNvPr>
          <p:cNvSpPr>
            <a:spLocks noGrp="1"/>
          </p:cNvSpPr>
          <p:nvPr>
            <p:ph type="sldNum" sz="quarter" idx="12"/>
          </p:nvPr>
        </p:nvSpPr>
        <p:spPr/>
        <p:txBody>
          <a:bodyPr/>
          <a:lstStyle/>
          <a:p>
            <a:fld id="{73DA0BB7-265A-403C-9275-D587AB510EDC}" type="slidenum">
              <a:rPr lang="zh-TW" altLang="en-US" smtClean="0"/>
              <a:t>7</a:t>
            </a:fld>
            <a:endParaRPr lang="zh-TW" altLang="en-US"/>
          </a:p>
        </p:txBody>
      </p:sp>
    </p:spTree>
    <p:extLst>
      <p:ext uri="{BB962C8B-B14F-4D97-AF65-F5344CB8AC3E}">
        <p14:creationId xmlns:p14="http://schemas.microsoft.com/office/powerpoint/2010/main" val="4278124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52D5574-2E42-4BE4-8864-FBDB558835D2}"/>
              </a:ext>
            </a:extLst>
          </p:cNvPr>
          <p:cNvSpPr>
            <a:spLocks noGrp="1"/>
          </p:cNvSpPr>
          <p:nvPr>
            <p:ph type="title"/>
          </p:nvPr>
        </p:nvSpPr>
        <p:spPr>
          <a:xfrm>
            <a:off x="465584" y="106710"/>
            <a:ext cx="8229600" cy="1143000"/>
          </a:xfrm>
        </p:spPr>
        <p:txBody>
          <a:bodyPr>
            <a:normAutofit/>
          </a:bodyPr>
          <a:lstStyle/>
          <a:p>
            <a:pPr algn="l"/>
            <a:r>
              <a:rPr lang="en-US" altLang="zh-TW" sz="3600" b="1" dirty="0"/>
              <a:t>Flow chart</a:t>
            </a:r>
            <a:endParaRPr lang="zh-TW" altLang="en-US" sz="3600" b="1" dirty="0"/>
          </a:p>
        </p:txBody>
      </p:sp>
      <p:sp>
        <p:nvSpPr>
          <p:cNvPr id="9" name="箭號: 五邊形 8">
            <a:extLst>
              <a:ext uri="{FF2B5EF4-FFF2-40B4-BE49-F238E27FC236}">
                <a16:creationId xmlns:a16="http://schemas.microsoft.com/office/drawing/2014/main" id="{DA99CF4B-19B7-457F-9C2D-72F3273D93A3}"/>
              </a:ext>
            </a:extLst>
          </p:cNvPr>
          <p:cNvSpPr/>
          <p:nvPr/>
        </p:nvSpPr>
        <p:spPr>
          <a:xfrm>
            <a:off x="7236296" y="0"/>
            <a:ext cx="1872208"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Conclusion</a:t>
            </a:r>
          </a:p>
        </p:txBody>
      </p:sp>
      <p:sp>
        <p:nvSpPr>
          <p:cNvPr id="10" name="箭號: 五邊形 9">
            <a:extLst>
              <a:ext uri="{FF2B5EF4-FFF2-40B4-BE49-F238E27FC236}">
                <a16:creationId xmlns:a16="http://schemas.microsoft.com/office/drawing/2014/main" id="{823D2487-371C-48B3-BC62-8003F07DEAED}"/>
              </a:ext>
            </a:extLst>
          </p:cNvPr>
          <p:cNvSpPr/>
          <p:nvPr/>
        </p:nvSpPr>
        <p:spPr>
          <a:xfrm>
            <a:off x="5293096" y="0"/>
            <a:ext cx="2303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ln w="0"/>
                <a:solidFill>
                  <a:schemeClr val="tx1"/>
                </a:solidFill>
                <a:effectLst>
                  <a:outerShdw blurRad="38100" dist="19050" dir="2700000" algn="tl" rotWithShape="0">
                    <a:schemeClr val="dk1">
                      <a:alpha val="40000"/>
                    </a:schemeClr>
                  </a:outerShdw>
                </a:effectLst>
              </a:rPr>
              <a:t> Experimental results</a:t>
            </a:r>
          </a:p>
        </p:txBody>
      </p:sp>
      <p:sp>
        <p:nvSpPr>
          <p:cNvPr id="11" name="箭號: 五邊形 10">
            <a:extLst>
              <a:ext uri="{FF2B5EF4-FFF2-40B4-BE49-F238E27FC236}">
                <a16:creationId xmlns:a16="http://schemas.microsoft.com/office/drawing/2014/main" id="{9BB2CB49-6C2F-4BA1-AFDA-97DD5A3BCD56}"/>
              </a:ext>
            </a:extLst>
          </p:cNvPr>
          <p:cNvSpPr/>
          <p:nvPr/>
        </p:nvSpPr>
        <p:spPr>
          <a:xfrm>
            <a:off x="3347864" y="0"/>
            <a:ext cx="2160240" cy="404664"/>
          </a:xfrm>
          <a:prstGeom prst="homePlat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Proposed methods</a:t>
            </a:r>
          </a:p>
        </p:txBody>
      </p:sp>
      <p:sp>
        <p:nvSpPr>
          <p:cNvPr id="12" name="箭號: 五邊形 11">
            <a:extLst>
              <a:ext uri="{FF2B5EF4-FFF2-40B4-BE49-F238E27FC236}">
                <a16:creationId xmlns:a16="http://schemas.microsoft.com/office/drawing/2014/main" id="{D05329B3-2650-4298-B0A0-1E1567D22DF9}"/>
              </a:ext>
            </a:extLst>
          </p:cNvPr>
          <p:cNvSpPr/>
          <p:nvPr/>
        </p:nvSpPr>
        <p:spPr>
          <a:xfrm>
            <a:off x="1692696"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ln w="0"/>
                <a:solidFill>
                  <a:schemeClr val="tx1"/>
                </a:solidFill>
                <a:effectLst>
                  <a:outerShdw blurRad="38100" dist="19050" dir="2700000" algn="tl" rotWithShape="0">
                    <a:schemeClr val="dk1">
                      <a:alpha val="40000"/>
                    </a:schemeClr>
                  </a:outerShdw>
                </a:effectLst>
              </a:rPr>
              <a:t>   related work</a:t>
            </a:r>
          </a:p>
        </p:txBody>
      </p:sp>
      <p:sp>
        <p:nvSpPr>
          <p:cNvPr id="13" name="箭號: 五邊形 12">
            <a:extLst>
              <a:ext uri="{FF2B5EF4-FFF2-40B4-BE49-F238E27FC236}">
                <a16:creationId xmlns:a16="http://schemas.microsoft.com/office/drawing/2014/main" id="{123B52D7-F2D8-403D-9605-9D25BBA0B7F4}"/>
              </a:ext>
            </a:extLst>
          </p:cNvPr>
          <p:cNvSpPr/>
          <p:nvPr/>
        </p:nvSpPr>
        <p:spPr>
          <a:xfrm>
            <a:off x="0"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Introduction</a:t>
            </a:r>
            <a:endParaRPr lang="zh-TW" altLang="en-US" dirty="0">
              <a:ln w="0"/>
              <a:solidFill>
                <a:schemeClr val="tx1"/>
              </a:solidFill>
              <a:effectLst>
                <a:outerShdw blurRad="38100" dist="19050" dir="2700000" algn="tl" rotWithShape="0">
                  <a:schemeClr val="dk1">
                    <a:alpha val="40000"/>
                  </a:schemeClr>
                </a:outerShdw>
              </a:effectLst>
            </a:endParaRPr>
          </a:p>
        </p:txBody>
      </p:sp>
      <p:sp>
        <p:nvSpPr>
          <p:cNvPr id="8" name="流程圖: 程序 7">
            <a:extLst>
              <a:ext uri="{FF2B5EF4-FFF2-40B4-BE49-F238E27FC236}">
                <a16:creationId xmlns:a16="http://schemas.microsoft.com/office/drawing/2014/main" id="{4CC00742-6AFA-449A-BA5B-EAD10314355C}"/>
              </a:ext>
            </a:extLst>
          </p:cNvPr>
          <p:cNvSpPr/>
          <p:nvPr/>
        </p:nvSpPr>
        <p:spPr>
          <a:xfrm>
            <a:off x="1770067" y="1556793"/>
            <a:ext cx="2592288" cy="720080"/>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solidFill>
                  <a:schemeClr val="tx1"/>
                </a:solidFill>
              </a:rPr>
              <a:t>Data collection</a:t>
            </a:r>
            <a:endParaRPr lang="zh-TW" altLang="en-US" sz="2400" dirty="0">
              <a:solidFill>
                <a:schemeClr val="tx1"/>
              </a:solidFill>
            </a:endParaRPr>
          </a:p>
        </p:txBody>
      </p:sp>
      <p:sp>
        <p:nvSpPr>
          <p:cNvPr id="14" name="流程圖: 程序 13">
            <a:extLst>
              <a:ext uri="{FF2B5EF4-FFF2-40B4-BE49-F238E27FC236}">
                <a16:creationId xmlns:a16="http://schemas.microsoft.com/office/drawing/2014/main" id="{2D8D405A-2E4B-4446-8AFD-EFCD218F5093}"/>
              </a:ext>
            </a:extLst>
          </p:cNvPr>
          <p:cNvSpPr/>
          <p:nvPr/>
        </p:nvSpPr>
        <p:spPr>
          <a:xfrm>
            <a:off x="1770067" y="2531509"/>
            <a:ext cx="2592288" cy="720080"/>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solidFill>
                  <a:schemeClr val="tx1"/>
                </a:solidFill>
              </a:rPr>
              <a:t>Data preprocessing</a:t>
            </a:r>
            <a:endParaRPr lang="zh-TW" altLang="en-US" sz="2400" dirty="0">
              <a:solidFill>
                <a:schemeClr val="tx1"/>
              </a:solidFill>
            </a:endParaRPr>
          </a:p>
        </p:txBody>
      </p:sp>
      <p:sp>
        <p:nvSpPr>
          <p:cNvPr id="15" name="流程圖: 程序 14">
            <a:extLst>
              <a:ext uri="{FF2B5EF4-FFF2-40B4-BE49-F238E27FC236}">
                <a16:creationId xmlns:a16="http://schemas.microsoft.com/office/drawing/2014/main" id="{67CC559D-A487-4BFE-8850-77BFFACDE683}"/>
              </a:ext>
            </a:extLst>
          </p:cNvPr>
          <p:cNvSpPr/>
          <p:nvPr/>
        </p:nvSpPr>
        <p:spPr>
          <a:xfrm>
            <a:off x="1770067" y="3502290"/>
            <a:ext cx="2592288" cy="720080"/>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solidFill>
                  <a:schemeClr val="tx1"/>
                </a:solidFill>
              </a:rPr>
              <a:t>Model</a:t>
            </a:r>
            <a:endParaRPr lang="zh-TW" altLang="en-US" sz="2400" dirty="0">
              <a:solidFill>
                <a:schemeClr val="tx1"/>
              </a:solidFill>
            </a:endParaRPr>
          </a:p>
        </p:txBody>
      </p:sp>
      <p:sp>
        <p:nvSpPr>
          <p:cNvPr id="16" name="流程圖: 程序 15">
            <a:extLst>
              <a:ext uri="{FF2B5EF4-FFF2-40B4-BE49-F238E27FC236}">
                <a16:creationId xmlns:a16="http://schemas.microsoft.com/office/drawing/2014/main" id="{1FAE994A-813D-4962-81B9-7F686DD8182C}"/>
              </a:ext>
            </a:extLst>
          </p:cNvPr>
          <p:cNvSpPr/>
          <p:nvPr/>
        </p:nvSpPr>
        <p:spPr>
          <a:xfrm>
            <a:off x="1770067" y="4470766"/>
            <a:ext cx="2592288" cy="720080"/>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solidFill>
                  <a:schemeClr val="tx1"/>
                </a:solidFill>
              </a:rPr>
              <a:t>Prediction</a:t>
            </a:r>
            <a:endParaRPr lang="zh-TW" altLang="en-US" sz="2400" dirty="0">
              <a:solidFill>
                <a:schemeClr val="tx1"/>
              </a:solidFill>
            </a:endParaRPr>
          </a:p>
        </p:txBody>
      </p:sp>
      <p:sp>
        <p:nvSpPr>
          <p:cNvPr id="17" name="流程圖: 程序 16">
            <a:extLst>
              <a:ext uri="{FF2B5EF4-FFF2-40B4-BE49-F238E27FC236}">
                <a16:creationId xmlns:a16="http://schemas.microsoft.com/office/drawing/2014/main" id="{95CA4DEB-51CD-4E00-9E31-3E84D735FCD8}"/>
              </a:ext>
            </a:extLst>
          </p:cNvPr>
          <p:cNvSpPr/>
          <p:nvPr/>
        </p:nvSpPr>
        <p:spPr>
          <a:xfrm>
            <a:off x="5010427" y="2924944"/>
            <a:ext cx="2592288" cy="720080"/>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solidFill>
                  <a:schemeClr val="tx1"/>
                </a:solidFill>
              </a:rPr>
              <a:t>Texture feature</a:t>
            </a:r>
            <a:endParaRPr lang="zh-TW" altLang="en-US" sz="2400" dirty="0">
              <a:solidFill>
                <a:schemeClr val="tx1"/>
              </a:solidFill>
            </a:endParaRPr>
          </a:p>
        </p:txBody>
      </p:sp>
      <p:sp>
        <p:nvSpPr>
          <p:cNvPr id="18" name="流程圖: 程序 17">
            <a:extLst>
              <a:ext uri="{FF2B5EF4-FFF2-40B4-BE49-F238E27FC236}">
                <a16:creationId xmlns:a16="http://schemas.microsoft.com/office/drawing/2014/main" id="{79155155-BF68-4AB7-A807-D1F278A25D38}"/>
              </a:ext>
            </a:extLst>
          </p:cNvPr>
          <p:cNvSpPr/>
          <p:nvPr/>
        </p:nvSpPr>
        <p:spPr>
          <a:xfrm>
            <a:off x="1770067" y="5439242"/>
            <a:ext cx="2592288" cy="720080"/>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solidFill>
                  <a:schemeClr val="tx1"/>
                </a:solidFill>
              </a:rPr>
              <a:t>Evaluation</a:t>
            </a:r>
            <a:endParaRPr lang="zh-TW" altLang="en-US" sz="2400" dirty="0">
              <a:solidFill>
                <a:schemeClr val="tx1"/>
              </a:solidFill>
            </a:endParaRPr>
          </a:p>
        </p:txBody>
      </p:sp>
      <p:cxnSp>
        <p:nvCxnSpPr>
          <p:cNvPr id="20" name="直線單箭頭接點 19">
            <a:extLst>
              <a:ext uri="{FF2B5EF4-FFF2-40B4-BE49-F238E27FC236}">
                <a16:creationId xmlns:a16="http://schemas.microsoft.com/office/drawing/2014/main" id="{3B9BEB04-203D-436F-8EB1-7B85995F94CA}"/>
              </a:ext>
            </a:extLst>
          </p:cNvPr>
          <p:cNvCxnSpPr>
            <a:stCxn id="8" idx="2"/>
            <a:endCxn id="14" idx="0"/>
          </p:cNvCxnSpPr>
          <p:nvPr/>
        </p:nvCxnSpPr>
        <p:spPr>
          <a:xfrm>
            <a:off x="3066211" y="2276873"/>
            <a:ext cx="0" cy="2546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直線單箭頭接點 21">
            <a:extLst>
              <a:ext uri="{FF2B5EF4-FFF2-40B4-BE49-F238E27FC236}">
                <a16:creationId xmlns:a16="http://schemas.microsoft.com/office/drawing/2014/main" id="{D143B83D-73D4-4EBB-AA36-FAB13BFC9DCD}"/>
              </a:ext>
            </a:extLst>
          </p:cNvPr>
          <p:cNvCxnSpPr>
            <a:stCxn id="14" idx="2"/>
            <a:endCxn id="15" idx="0"/>
          </p:cNvCxnSpPr>
          <p:nvPr/>
        </p:nvCxnSpPr>
        <p:spPr>
          <a:xfrm>
            <a:off x="3066211" y="3251589"/>
            <a:ext cx="0" cy="25070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直線單箭頭接點 23">
            <a:extLst>
              <a:ext uri="{FF2B5EF4-FFF2-40B4-BE49-F238E27FC236}">
                <a16:creationId xmlns:a16="http://schemas.microsoft.com/office/drawing/2014/main" id="{1E250AB8-6FE1-459E-8497-BE2B011FF0DB}"/>
              </a:ext>
            </a:extLst>
          </p:cNvPr>
          <p:cNvCxnSpPr>
            <a:stCxn id="15" idx="2"/>
            <a:endCxn id="16" idx="0"/>
          </p:cNvCxnSpPr>
          <p:nvPr/>
        </p:nvCxnSpPr>
        <p:spPr>
          <a:xfrm>
            <a:off x="3066211" y="4222370"/>
            <a:ext cx="0" cy="24839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直線單箭頭接點 30">
            <a:extLst>
              <a:ext uri="{FF2B5EF4-FFF2-40B4-BE49-F238E27FC236}">
                <a16:creationId xmlns:a16="http://schemas.microsoft.com/office/drawing/2014/main" id="{077B235C-3925-43E8-A7C4-136317B10AFE}"/>
              </a:ext>
            </a:extLst>
          </p:cNvPr>
          <p:cNvCxnSpPr>
            <a:stCxn id="16" idx="2"/>
            <a:endCxn id="18" idx="0"/>
          </p:cNvCxnSpPr>
          <p:nvPr/>
        </p:nvCxnSpPr>
        <p:spPr>
          <a:xfrm>
            <a:off x="3066211" y="5190846"/>
            <a:ext cx="0" cy="24839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直線單箭頭接點 32">
            <a:extLst>
              <a:ext uri="{FF2B5EF4-FFF2-40B4-BE49-F238E27FC236}">
                <a16:creationId xmlns:a16="http://schemas.microsoft.com/office/drawing/2014/main" id="{D4190D25-555A-46F8-8776-A9693B1ED353}"/>
              </a:ext>
            </a:extLst>
          </p:cNvPr>
          <p:cNvCxnSpPr>
            <a:stCxn id="14" idx="3"/>
            <a:endCxn id="17" idx="1"/>
          </p:cNvCxnSpPr>
          <p:nvPr/>
        </p:nvCxnSpPr>
        <p:spPr>
          <a:xfrm>
            <a:off x="4362355" y="2891549"/>
            <a:ext cx="648072" cy="3934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直線單箭頭接點 36">
            <a:extLst>
              <a:ext uri="{FF2B5EF4-FFF2-40B4-BE49-F238E27FC236}">
                <a16:creationId xmlns:a16="http://schemas.microsoft.com/office/drawing/2014/main" id="{8CAE3E7B-2D68-406B-9A22-804F14C3F078}"/>
              </a:ext>
            </a:extLst>
          </p:cNvPr>
          <p:cNvCxnSpPr>
            <a:stCxn id="17" idx="1"/>
            <a:endCxn id="15" idx="3"/>
          </p:cNvCxnSpPr>
          <p:nvPr/>
        </p:nvCxnSpPr>
        <p:spPr>
          <a:xfrm flipH="1">
            <a:off x="4362355" y="3284984"/>
            <a:ext cx="648072" cy="57734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 name="投影片編號版面配置區 2">
            <a:extLst>
              <a:ext uri="{FF2B5EF4-FFF2-40B4-BE49-F238E27FC236}">
                <a16:creationId xmlns:a16="http://schemas.microsoft.com/office/drawing/2014/main" id="{16923E37-1638-4EDE-AB84-E2BF15ECA8A9}"/>
              </a:ext>
            </a:extLst>
          </p:cNvPr>
          <p:cNvSpPr>
            <a:spLocks noGrp="1"/>
          </p:cNvSpPr>
          <p:nvPr>
            <p:ph type="sldNum" sz="quarter" idx="12"/>
          </p:nvPr>
        </p:nvSpPr>
        <p:spPr/>
        <p:txBody>
          <a:bodyPr/>
          <a:lstStyle/>
          <a:p>
            <a:fld id="{73DA0BB7-265A-403C-9275-D587AB510EDC}" type="slidenum">
              <a:rPr lang="zh-TW" altLang="en-US" smtClean="0"/>
              <a:t>8</a:t>
            </a:fld>
            <a:endParaRPr lang="zh-TW" altLang="en-US"/>
          </a:p>
        </p:txBody>
      </p:sp>
    </p:spTree>
    <p:extLst>
      <p:ext uri="{BB962C8B-B14F-4D97-AF65-F5344CB8AC3E}">
        <p14:creationId xmlns:p14="http://schemas.microsoft.com/office/powerpoint/2010/main" val="2901275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1A9285A-39E8-4507-A06A-B4BDE8FBB380}"/>
              </a:ext>
            </a:extLst>
          </p:cNvPr>
          <p:cNvSpPr>
            <a:spLocks noGrp="1"/>
          </p:cNvSpPr>
          <p:nvPr>
            <p:ph type="title"/>
          </p:nvPr>
        </p:nvSpPr>
        <p:spPr/>
        <p:txBody>
          <a:bodyPr>
            <a:normAutofit/>
          </a:bodyPr>
          <a:lstStyle/>
          <a:p>
            <a:pPr algn="l"/>
            <a:r>
              <a:rPr lang="en-US" altLang="zh-TW" sz="3600" b="1" dirty="0"/>
              <a:t>Data collection</a:t>
            </a:r>
            <a:endParaRPr lang="zh-TW" altLang="en-US" sz="3600" b="1" dirty="0"/>
          </a:p>
        </p:txBody>
      </p:sp>
      <p:sp>
        <p:nvSpPr>
          <p:cNvPr id="3" name="內容版面配置區 2">
            <a:extLst>
              <a:ext uri="{FF2B5EF4-FFF2-40B4-BE49-F238E27FC236}">
                <a16:creationId xmlns:a16="http://schemas.microsoft.com/office/drawing/2014/main" id="{31BCA5B7-53D0-4409-B554-81AD82444E39}"/>
              </a:ext>
            </a:extLst>
          </p:cNvPr>
          <p:cNvSpPr>
            <a:spLocks noGrp="1"/>
          </p:cNvSpPr>
          <p:nvPr>
            <p:ph idx="1"/>
          </p:nvPr>
        </p:nvSpPr>
        <p:spPr/>
        <p:txBody>
          <a:bodyPr>
            <a:normAutofit/>
          </a:bodyPr>
          <a:lstStyle/>
          <a:p>
            <a:pPr marL="0" indent="0">
              <a:buNone/>
            </a:pPr>
            <a:r>
              <a:rPr lang="en-US" altLang="zh-TW" sz="2400" dirty="0"/>
              <a:t>We take the </a:t>
            </a:r>
            <a:r>
              <a:rPr lang="en-US" altLang="zh-TW" sz="2400" dirty="0">
                <a:solidFill>
                  <a:srgbClr val="FF0000"/>
                </a:solidFill>
              </a:rPr>
              <a:t>median</a:t>
            </a:r>
            <a:r>
              <a:rPr lang="en-US" altLang="zh-TW" sz="2400" dirty="0"/>
              <a:t> of the malignancy levels in each nodule.</a:t>
            </a:r>
          </a:p>
          <a:p>
            <a:r>
              <a:rPr lang="en-US" altLang="zh-TW" sz="2400" dirty="0"/>
              <a:t>Rating &gt; 3: Malignant nodule</a:t>
            </a:r>
          </a:p>
          <a:p>
            <a:r>
              <a:rPr lang="en-US" altLang="zh-TW" sz="2400" dirty="0"/>
              <a:t>Rating = 3: Indeterminate nodule</a:t>
            </a:r>
          </a:p>
          <a:p>
            <a:r>
              <a:rPr lang="en-US" altLang="zh-TW" sz="2400" dirty="0"/>
              <a:t>Rating &lt; 3: Benign nodule</a:t>
            </a:r>
          </a:p>
        </p:txBody>
      </p:sp>
      <p:graphicFrame>
        <p:nvGraphicFramePr>
          <p:cNvPr id="14" name="表格 13">
            <a:extLst>
              <a:ext uri="{FF2B5EF4-FFF2-40B4-BE49-F238E27FC236}">
                <a16:creationId xmlns:a16="http://schemas.microsoft.com/office/drawing/2014/main" id="{9D1386D8-914A-4094-A7E2-E366DC106BC4}"/>
              </a:ext>
            </a:extLst>
          </p:cNvPr>
          <p:cNvGraphicFramePr>
            <a:graphicFrameLocks noGrp="1"/>
          </p:cNvGraphicFramePr>
          <p:nvPr>
            <p:extLst/>
          </p:nvPr>
        </p:nvGraphicFramePr>
        <p:xfrm>
          <a:off x="1475656" y="3672065"/>
          <a:ext cx="6476078" cy="2028267"/>
        </p:xfrm>
        <a:graphic>
          <a:graphicData uri="http://schemas.openxmlformats.org/drawingml/2006/table">
            <a:tbl>
              <a:tblPr firstRow="1" bandRow="1">
                <a:tableStyleId>{5940675A-B579-460E-94D1-54222C63F5DA}</a:tableStyleId>
              </a:tblPr>
              <a:tblGrid>
                <a:gridCol w="3238039">
                  <a:extLst>
                    <a:ext uri="{9D8B030D-6E8A-4147-A177-3AD203B41FA5}">
                      <a16:colId xmlns:a16="http://schemas.microsoft.com/office/drawing/2014/main" val="387364195"/>
                    </a:ext>
                  </a:extLst>
                </a:gridCol>
                <a:gridCol w="3238039">
                  <a:extLst>
                    <a:ext uri="{9D8B030D-6E8A-4147-A177-3AD203B41FA5}">
                      <a16:colId xmlns:a16="http://schemas.microsoft.com/office/drawing/2014/main" val="1517884757"/>
                    </a:ext>
                  </a:extLst>
                </a:gridCol>
              </a:tblGrid>
              <a:tr h="486783">
                <a:tc>
                  <a:txBody>
                    <a:bodyPr/>
                    <a:lstStyle/>
                    <a:p>
                      <a:pPr algn="ctr"/>
                      <a:r>
                        <a:rPr lang="en-US" altLang="zh-TW" sz="1600" b="1" dirty="0"/>
                        <a:t>Condition</a:t>
                      </a:r>
                      <a:endParaRPr lang="zh-TW" altLang="en-US" sz="1600" b="1" dirty="0"/>
                    </a:p>
                  </a:txBody>
                  <a:tcPr marL="80238" marR="80238" marT="40119" marB="40119"/>
                </a:tc>
                <a:tc>
                  <a:txBody>
                    <a:bodyPr/>
                    <a:lstStyle/>
                    <a:p>
                      <a:pPr algn="ctr"/>
                      <a:r>
                        <a:rPr lang="en-US" altLang="zh-TW" sz="1600" b="1" dirty="0"/>
                        <a:t>Number of nodules</a:t>
                      </a:r>
                      <a:endParaRPr lang="zh-TW" altLang="en-US" sz="1600" b="1" dirty="0"/>
                    </a:p>
                  </a:txBody>
                  <a:tcPr marL="80238" marR="80238" marT="40119" marB="40119"/>
                </a:tc>
                <a:extLst>
                  <a:ext uri="{0D108BD9-81ED-4DB2-BD59-A6C34878D82A}">
                    <a16:rowId xmlns:a16="http://schemas.microsoft.com/office/drawing/2014/main" val="3850324502"/>
                  </a:ext>
                </a:extLst>
              </a:tr>
              <a:tr h="486783">
                <a:tc>
                  <a:txBody>
                    <a:bodyPr/>
                    <a:lstStyle/>
                    <a:p>
                      <a:pPr algn="ctr"/>
                      <a:r>
                        <a:rPr lang="en-US" altLang="zh-TW" sz="1600" dirty="0"/>
                        <a:t>Total</a:t>
                      </a:r>
                      <a:endParaRPr lang="zh-TW" altLang="en-US" sz="1600" dirty="0"/>
                    </a:p>
                  </a:txBody>
                  <a:tcPr marL="80238" marR="80238" marT="40119" marB="40119"/>
                </a:tc>
                <a:tc>
                  <a:txBody>
                    <a:bodyPr/>
                    <a:lstStyle/>
                    <a:p>
                      <a:pPr algn="ctr"/>
                      <a:r>
                        <a:rPr lang="en-US" altLang="zh-TW" sz="1600" dirty="0"/>
                        <a:t>2635</a:t>
                      </a:r>
                      <a:endParaRPr lang="zh-TW" altLang="en-US" sz="1600" dirty="0"/>
                    </a:p>
                  </a:txBody>
                  <a:tcPr marL="80238" marR="80238" marT="40119" marB="40119"/>
                </a:tc>
                <a:extLst>
                  <a:ext uri="{0D108BD9-81ED-4DB2-BD59-A6C34878D82A}">
                    <a16:rowId xmlns:a16="http://schemas.microsoft.com/office/drawing/2014/main" val="1522602937"/>
                  </a:ext>
                </a:extLst>
              </a:tr>
              <a:tr h="486783">
                <a:tc>
                  <a:txBody>
                    <a:bodyPr/>
                    <a:lstStyle/>
                    <a:p>
                      <a:pPr algn="ctr"/>
                      <a:r>
                        <a:rPr lang="en-US" altLang="zh-TW" sz="1600" dirty="0"/>
                        <a:t>At least 3 radiologists</a:t>
                      </a:r>
                      <a:endParaRPr lang="zh-TW" altLang="en-US" sz="1600" dirty="0"/>
                    </a:p>
                  </a:txBody>
                  <a:tcPr marL="80238" marR="80238" marT="40119" marB="40119"/>
                </a:tc>
                <a:tc>
                  <a:txBody>
                    <a:bodyPr/>
                    <a:lstStyle/>
                    <a:p>
                      <a:pPr algn="ctr"/>
                      <a:r>
                        <a:rPr lang="en-US" altLang="zh-TW" sz="1600" dirty="0"/>
                        <a:t>1386</a:t>
                      </a:r>
                      <a:endParaRPr lang="zh-TW" altLang="en-US" sz="1600" dirty="0"/>
                    </a:p>
                  </a:txBody>
                  <a:tcPr marL="80238" marR="80238" marT="40119" marB="40119"/>
                </a:tc>
                <a:extLst>
                  <a:ext uri="{0D108BD9-81ED-4DB2-BD59-A6C34878D82A}">
                    <a16:rowId xmlns:a16="http://schemas.microsoft.com/office/drawing/2014/main" val="3388404289"/>
                  </a:ext>
                </a:extLst>
              </a:tr>
              <a:tr h="56166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dirty="0"/>
                        <a:t>At least 3 radiologists</a:t>
                      </a:r>
                      <a:r>
                        <a:rPr lang="zh-TW" altLang="en-US" sz="1600" dirty="0"/>
                        <a:t> </a:t>
                      </a:r>
                      <a:endParaRPr lang="en-US" altLang="zh-TW" sz="1600"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600" dirty="0"/>
                        <a:t>(delete rating = 3)</a:t>
                      </a:r>
                      <a:endParaRPr lang="zh-TW" altLang="en-US" sz="1600" dirty="0"/>
                    </a:p>
                  </a:txBody>
                  <a:tcPr marL="80238" marR="80238" marT="40119" marB="40119"/>
                </a:tc>
                <a:tc>
                  <a:txBody>
                    <a:bodyPr/>
                    <a:lstStyle/>
                    <a:p>
                      <a:pPr algn="ctr"/>
                      <a:r>
                        <a:rPr lang="en-US" altLang="zh-TW" sz="1600" dirty="0">
                          <a:solidFill>
                            <a:srgbClr val="FF0000"/>
                          </a:solidFill>
                        </a:rPr>
                        <a:t>877</a:t>
                      </a:r>
                    </a:p>
                    <a:p>
                      <a:pPr algn="ctr"/>
                      <a:r>
                        <a:rPr lang="en-US" altLang="zh-TW" sz="1600" dirty="0"/>
                        <a:t>(benign: 447, malignant: 430)</a:t>
                      </a:r>
                      <a:endParaRPr lang="zh-TW" altLang="en-US" sz="1600" dirty="0"/>
                    </a:p>
                  </a:txBody>
                  <a:tcPr marL="80238" marR="80238" marT="40119" marB="40119"/>
                </a:tc>
                <a:extLst>
                  <a:ext uri="{0D108BD9-81ED-4DB2-BD59-A6C34878D82A}">
                    <a16:rowId xmlns:a16="http://schemas.microsoft.com/office/drawing/2014/main" val="3562311048"/>
                  </a:ext>
                </a:extLst>
              </a:tr>
            </a:tbl>
          </a:graphicData>
        </a:graphic>
      </p:graphicFrame>
      <p:sp>
        <p:nvSpPr>
          <p:cNvPr id="15" name="矩形 14">
            <a:extLst>
              <a:ext uri="{FF2B5EF4-FFF2-40B4-BE49-F238E27FC236}">
                <a16:creationId xmlns:a16="http://schemas.microsoft.com/office/drawing/2014/main" id="{7A05BAE9-F707-42CF-AECE-EAE65F592411}"/>
              </a:ext>
            </a:extLst>
          </p:cNvPr>
          <p:cNvSpPr/>
          <p:nvPr/>
        </p:nvSpPr>
        <p:spPr>
          <a:xfrm>
            <a:off x="395536" y="6309320"/>
            <a:ext cx="7992888" cy="261610"/>
          </a:xfrm>
          <a:prstGeom prst="rect">
            <a:avLst/>
          </a:prstGeom>
        </p:spPr>
        <p:txBody>
          <a:bodyPr wrap="square">
            <a:spAutoFit/>
          </a:bodyPr>
          <a:lstStyle/>
          <a:p>
            <a:r>
              <a:rPr lang="en-US" altLang="zh-TW" sz="1100" dirty="0"/>
              <a:t>Reeves, A.P. and A.M. </a:t>
            </a:r>
            <a:r>
              <a:rPr lang="en-US" altLang="zh-TW" sz="1100" dirty="0" err="1"/>
              <a:t>Biancardi</a:t>
            </a:r>
            <a:r>
              <a:rPr lang="en-US" altLang="zh-TW" sz="1100" dirty="0"/>
              <a:t>, </a:t>
            </a:r>
            <a:r>
              <a:rPr lang="en-US" altLang="zh-TW" sz="1100" i="1" dirty="0"/>
              <a:t>The Lung Image Database Consortium (LIDC) Nodule Size Report.</a:t>
            </a:r>
            <a:endParaRPr lang="zh-TW" altLang="zh-TW" sz="1100" dirty="0"/>
          </a:p>
        </p:txBody>
      </p:sp>
      <p:sp>
        <p:nvSpPr>
          <p:cNvPr id="8" name="箭號: 五邊形 7">
            <a:extLst>
              <a:ext uri="{FF2B5EF4-FFF2-40B4-BE49-F238E27FC236}">
                <a16:creationId xmlns:a16="http://schemas.microsoft.com/office/drawing/2014/main" id="{076AD611-5AB6-4580-BE98-C34358367CBE}"/>
              </a:ext>
            </a:extLst>
          </p:cNvPr>
          <p:cNvSpPr/>
          <p:nvPr/>
        </p:nvSpPr>
        <p:spPr>
          <a:xfrm>
            <a:off x="7236296" y="0"/>
            <a:ext cx="1872208"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Conclusion</a:t>
            </a:r>
          </a:p>
        </p:txBody>
      </p:sp>
      <p:sp>
        <p:nvSpPr>
          <p:cNvPr id="9" name="箭號: 五邊形 8">
            <a:extLst>
              <a:ext uri="{FF2B5EF4-FFF2-40B4-BE49-F238E27FC236}">
                <a16:creationId xmlns:a16="http://schemas.microsoft.com/office/drawing/2014/main" id="{A8010332-1947-40C7-8AD0-FA4F2A5FBA47}"/>
              </a:ext>
            </a:extLst>
          </p:cNvPr>
          <p:cNvSpPr/>
          <p:nvPr/>
        </p:nvSpPr>
        <p:spPr>
          <a:xfrm>
            <a:off x="5293096" y="0"/>
            <a:ext cx="2303240"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a:ln w="0"/>
                <a:solidFill>
                  <a:schemeClr val="tx1"/>
                </a:solidFill>
                <a:effectLst>
                  <a:outerShdw blurRad="38100" dist="19050" dir="2700000" algn="tl" rotWithShape="0">
                    <a:schemeClr val="dk1">
                      <a:alpha val="40000"/>
                    </a:schemeClr>
                  </a:outerShdw>
                </a:effectLst>
              </a:rPr>
              <a:t> Experimental results</a:t>
            </a:r>
          </a:p>
        </p:txBody>
      </p:sp>
      <p:sp>
        <p:nvSpPr>
          <p:cNvPr id="10" name="箭號: 五邊形 9">
            <a:extLst>
              <a:ext uri="{FF2B5EF4-FFF2-40B4-BE49-F238E27FC236}">
                <a16:creationId xmlns:a16="http://schemas.microsoft.com/office/drawing/2014/main" id="{515D08E5-104F-4544-8E28-36086225ACE0}"/>
              </a:ext>
            </a:extLst>
          </p:cNvPr>
          <p:cNvSpPr/>
          <p:nvPr/>
        </p:nvSpPr>
        <p:spPr>
          <a:xfrm>
            <a:off x="3347864" y="0"/>
            <a:ext cx="2160240" cy="404664"/>
          </a:xfrm>
          <a:prstGeom prst="homePlat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   Proposed methods</a:t>
            </a:r>
          </a:p>
        </p:txBody>
      </p:sp>
      <p:sp>
        <p:nvSpPr>
          <p:cNvPr id="11" name="箭號: 五邊形 10">
            <a:extLst>
              <a:ext uri="{FF2B5EF4-FFF2-40B4-BE49-F238E27FC236}">
                <a16:creationId xmlns:a16="http://schemas.microsoft.com/office/drawing/2014/main" id="{972D4470-C75B-4180-A9CD-99A5D59AD764}"/>
              </a:ext>
            </a:extLst>
          </p:cNvPr>
          <p:cNvSpPr/>
          <p:nvPr/>
        </p:nvSpPr>
        <p:spPr>
          <a:xfrm>
            <a:off x="1692696"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TW" dirty="0">
                <a:ln w="0"/>
                <a:solidFill>
                  <a:schemeClr val="tx1"/>
                </a:solidFill>
                <a:effectLst>
                  <a:outerShdw blurRad="38100" dist="19050" dir="2700000" algn="tl" rotWithShape="0">
                    <a:schemeClr val="dk1">
                      <a:alpha val="40000"/>
                    </a:schemeClr>
                  </a:outerShdw>
                </a:effectLst>
              </a:rPr>
              <a:t>   related work</a:t>
            </a:r>
          </a:p>
        </p:txBody>
      </p:sp>
      <p:sp>
        <p:nvSpPr>
          <p:cNvPr id="12" name="箭號: 五邊形 11">
            <a:extLst>
              <a:ext uri="{FF2B5EF4-FFF2-40B4-BE49-F238E27FC236}">
                <a16:creationId xmlns:a16="http://schemas.microsoft.com/office/drawing/2014/main" id="{D26CF7E5-AE8E-412B-B15C-3F1065B04808}"/>
              </a:ext>
            </a:extLst>
          </p:cNvPr>
          <p:cNvSpPr/>
          <p:nvPr/>
        </p:nvSpPr>
        <p:spPr>
          <a:xfrm>
            <a:off x="0" y="0"/>
            <a:ext cx="1907704" cy="40466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n w="0"/>
                <a:solidFill>
                  <a:schemeClr val="tx1"/>
                </a:solidFill>
                <a:effectLst>
                  <a:outerShdw blurRad="38100" dist="19050" dir="2700000" algn="tl" rotWithShape="0">
                    <a:schemeClr val="dk1">
                      <a:alpha val="40000"/>
                    </a:schemeClr>
                  </a:outerShdw>
                </a:effectLst>
              </a:rPr>
              <a:t>Introduction</a:t>
            </a:r>
            <a:endParaRPr lang="zh-TW" altLang="en-US" dirty="0">
              <a:ln w="0"/>
              <a:solidFill>
                <a:schemeClr val="tx1"/>
              </a:solidFill>
              <a:effectLst>
                <a:outerShdw blurRad="38100" dist="19050" dir="2700000" algn="tl" rotWithShape="0">
                  <a:schemeClr val="dk1">
                    <a:alpha val="40000"/>
                  </a:schemeClr>
                </a:outerShdw>
              </a:effectLst>
            </a:endParaRPr>
          </a:p>
        </p:txBody>
      </p:sp>
      <p:sp>
        <p:nvSpPr>
          <p:cNvPr id="4" name="投影片編號版面配置區 3">
            <a:extLst>
              <a:ext uri="{FF2B5EF4-FFF2-40B4-BE49-F238E27FC236}">
                <a16:creationId xmlns:a16="http://schemas.microsoft.com/office/drawing/2014/main" id="{D735F067-24FF-49E9-8CB2-9E5490CCB49E}"/>
              </a:ext>
            </a:extLst>
          </p:cNvPr>
          <p:cNvSpPr>
            <a:spLocks noGrp="1"/>
          </p:cNvSpPr>
          <p:nvPr>
            <p:ph type="sldNum" sz="quarter" idx="12"/>
          </p:nvPr>
        </p:nvSpPr>
        <p:spPr/>
        <p:txBody>
          <a:bodyPr/>
          <a:lstStyle/>
          <a:p>
            <a:fld id="{73DA0BB7-265A-403C-9275-D587AB510EDC}" type="slidenum">
              <a:rPr lang="zh-TW" altLang="en-US" smtClean="0"/>
              <a:t>9</a:t>
            </a:fld>
            <a:endParaRPr lang="zh-TW" altLang="en-US"/>
          </a:p>
        </p:txBody>
      </p:sp>
    </p:spTree>
    <p:extLst>
      <p:ext uri="{BB962C8B-B14F-4D97-AF65-F5344CB8AC3E}">
        <p14:creationId xmlns:p14="http://schemas.microsoft.com/office/powerpoint/2010/main" val="1912036183"/>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訂 1">
      <a:majorFont>
        <a:latin typeface="Times New Roman"/>
        <a:ea typeface="新細明體"/>
        <a:cs typeface=""/>
      </a:majorFont>
      <a:minorFont>
        <a:latin typeface="Times New Roman"/>
        <a:ea typeface="新細明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4802</TotalTime>
  <Words>4834</Words>
  <Application>Microsoft Office PowerPoint</Application>
  <PresentationFormat>如螢幕大小 (4:3)</PresentationFormat>
  <Paragraphs>694</Paragraphs>
  <Slides>30</Slides>
  <Notes>25</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30</vt:i4>
      </vt:variant>
    </vt:vector>
  </HeadingPairs>
  <TitlesOfParts>
    <vt:vector size="37" baseType="lpstr">
      <vt:lpstr>新細明體</vt:lpstr>
      <vt:lpstr>標楷體</vt:lpstr>
      <vt:lpstr>Arial</vt:lpstr>
      <vt:lpstr>Calibri</vt:lpstr>
      <vt:lpstr>Cambria Math</vt:lpstr>
      <vt:lpstr>Times New Roman</vt:lpstr>
      <vt:lpstr>Office 佈景主題</vt:lpstr>
      <vt:lpstr>結合紋理特徵與多視角殘差選擇核網路 分類肺結節良惡性</vt:lpstr>
      <vt:lpstr>Objective</vt:lpstr>
      <vt:lpstr>CT scan</vt:lpstr>
      <vt:lpstr>Lung CT scans</vt:lpstr>
      <vt:lpstr>Anatomical plane</vt:lpstr>
      <vt:lpstr>Database</vt:lpstr>
      <vt:lpstr>Database</vt:lpstr>
      <vt:lpstr>Flow chart</vt:lpstr>
      <vt:lpstr>Data collection</vt:lpstr>
      <vt:lpstr>Data preprocessing</vt:lpstr>
      <vt:lpstr>Resolution adjustment</vt:lpstr>
      <vt:lpstr>Normalization</vt:lpstr>
      <vt:lpstr>Nodule Extraction</vt:lpstr>
      <vt:lpstr>Texture features Concatenation</vt:lpstr>
      <vt:lpstr>Texture features</vt:lpstr>
      <vt:lpstr>RSK block</vt:lpstr>
      <vt:lpstr>RSK block</vt:lpstr>
      <vt:lpstr>MRSKNet</vt:lpstr>
      <vt:lpstr>MRSKNet</vt:lpstr>
      <vt:lpstr>Environment</vt:lpstr>
      <vt:lpstr>Setting</vt:lpstr>
      <vt:lpstr>Data augmentation</vt:lpstr>
      <vt:lpstr>Evaluation</vt:lpstr>
      <vt:lpstr>Evaluation</vt:lpstr>
      <vt:lpstr>Experimental results</vt:lpstr>
      <vt:lpstr>Experimental results</vt:lpstr>
      <vt:lpstr>Ablation Study</vt:lpstr>
      <vt:lpstr>Performance Comparison</vt:lpstr>
      <vt:lpstr>Performance Comparison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Daniel</dc:creator>
  <cp:lastModifiedBy>user</cp:lastModifiedBy>
  <cp:revision>256</cp:revision>
  <dcterms:created xsi:type="dcterms:W3CDTF">2015-09-25T05:42:00Z</dcterms:created>
  <dcterms:modified xsi:type="dcterms:W3CDTF">2021-11-12T04:21:08Z</dcterms:modified>
</cp:coreProperties>
</file>

<file path=docProps/thumbnail.jpeg>
</file>